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9" r:id="rId3"/>
    <p:sldId id="27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990000"/>
    <a:srgbClr val="FF9900"/>
    <a:srgbClr val="FFFFCC"/>
    <a:srgbClr val="FF7979"/>
    <a:srgbClr val="000080"/>
    <a:srgbClr val="00CC00"/>
    <a:srgbClr val="008000"/>
    <a:srgbClr val="002060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5" autoAdjust="0"/>
    <p:restoredTop sz="99821" autoAdjust="0"/>
  </p:normalViewPr>
  <p:slideViewPr>
    <p:cSldViewPr snapToGrid="0">
      <p:cViewPr>
        <p:scale>
          <a:sx n="66" d="100"/>
          <a:sy n="66" d="100"/>
        </p:scale>
        <p:origin x="-136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06.08.2011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 dirty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8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5.bin"/><Relationship Id="rId4" Type="http://schemas.openxmlformats.org/officeDocument/2006/relationships/slide" Target="slide2.xml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larivkov-geo.ucoz.ru/" TargetMode="External"/><Relationship Id="rId3" Type="http://schemas.openxmlformats.org/officeDocument/2006/relationships/hyperlink" Target="http://www.alleng.ru/d/math/math442.htm" TargetMode="External"/><Relationship Id="rId7" Type="http://schemas.openxmlformats.org/officeDocument/2006/relationships/image" Target="../media/image1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256&amp;showProto=true" TargetMode="External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27049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183018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1753849" y="203200"/>
            <a:ext cx="6855731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/>
              <a:t>В основании прямой призмы лежит прямоугольный треугольник с </a:t>
            </a:r>
          </a:p>
          <a:p>
            <a:r>
              <a:rPr lang="ru-RU" sz="2400" dirty="0" smtClean="0"/>
              <a:t>катетами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400" dirty="0" smtClean="0"/>
              <a:t>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dirty="0" smtClean="0"/>
              <a:t>. Боковые ребра равны     . Найдите объем цилиндра, описанного </a:t>
            </a:r>
          </a:p>
          <a:p>
            <a:r>
              <a:rPr lang="ru-RU" sz="2400" dirty="0" smtClean="0"/>
              <a:t>около этой призмы. </a:t>
            </a:r>
            <a:endParaRPr lang="ru-RU" sz="2400" dirty="0"/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192088" y="181429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281214" y="665389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73345" y="6189664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cs typeface="Arial" pitchFamily="34" charset="0"/>
            </a:endParaRPr>
          </a:p>
        </p:txBody>
      </p:sp>
      <p:sp>
        <p:nvSpPr>
          <p:cNvPr id="11" name="Rectangle 110"/>
          <p:cNvSpPr>
            <a:spLocks noChangeArrowheads="1"/>
          </p:cNvSpPr>
          <p:nvPr/>
        </p:nvSpPr>
        <p:spPr bwMode="auto">
          <a:xfrm>
            <a:off x="5465082" y="6163016"/>
            <a:ext cx="236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125.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cxnSp>
        <p:nvCxnSpPr>
          <p:cNvPr id="211" name="Прямая со стрелкой 210"/>
          <p:cNvCxnSpPr/>
          <p:nvPr/>
        </p:nvCxnSpPr>
        <p:spPr bwMode="auto">
          <a:xfrm flipV="1">
            <a:off x="3614059" y="638629"/>
            <a:ext cx="2307770" cy="14513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92" name="Прямая со стрелкой 91"/>
          <p:cNvCxnSpPr/>
          <p:nvPr/>
        </p:nvCxnSpPr>
        <p:spPr bwMode="auto">
          <a:xfrm flipV="1">
            <a:off x="3164113" y="1770743"/>
            <a:ext cx="4310744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cxnSp>
        <p:nvCxnSpPr>
          <p:cNvPr id="119" name="Прямая со стрелкой 118"/>
          <p:cNvCxnSpPr/>
          <p:nvPr/>
        </p:nvCxnSpPr>
        <p:spPr bwMode="auto">
          <a:xfrm>
            <a:off x="4354287" y="1407886"/>
            <a:ext cx="2206170" cy="1588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graphicFrame>
        <p:nvGraphicFramePr>
          <p:cNvPr id="25792" name="Object 24"/>
          <p:cNvGraphicFramePr>
            <a:graphicFrameLocks noChangeAspect="1"/>
          </p:cNvGraphicFramePr>
          <p:nvPr/>
        </p:nvGraphicFramePr>
        <p:xfrm>
          <a:off x="4745717" y="2646363"/>
          <a:ext cx="4046538" cy="977900"/>
        </p:xfrm>
        <a:graphic>
          <a:graphicData uri="http://schemas.openxmlformats.org/presentationml/2006/ole">
            <p:oleObj spid="_x0000_s132136" name="Формула" r:id="rId5" imgW="1676160" imgH="406080" progId="Equation.3">
              <p:embed/>
            </p:oleObj>
          </a:graphicData>
        </a:graphic>
      </p:graphicFrame>
      <p:graphicFrame>
        <p:nvGraphicFramePr>
          <p:cNvPr id="205" name="Object 24"/>
          <p:cNvGraphicFramePr>
            <a:graphicFrameLocks noChangeAspect="1"/>
          </p:cNvGraphicFramePr>
          <p:nvPr/>
        </p:nvGraphicFramePr>
        <p:xfrm>
          <a:off x="5702527" y="1853746"/>
          <a:ext cx="2320925" cy="735013"/>
        </p:xfrm>
        <a:graphic>
          <a:graphicData uri="http://schemas.openxmlformats.org/presentationml/2006/ole">
            <p:oleObj spid="_x0000_s132100" name="Формула" r:id="rId6" imgW="799920" imgH="253800" progId="Equation.3">
              <p:embed/>
            </p:oleObj>
          </a:graphicData>
        </a:graphic>
      </p:graphicFrame>
      <p:graphicFrame>
        <p:nvGraphicFramePr>
          <p:cNvPr id="90" name="Object 24"/>
          <p:cNvGraphicFramePr>
            <a:graphicFrameLocks noChangeAspect="1"/>
          </p:cNvGraphicFramePr>
          <p:nvPr/>
        </p:nvGraphicFramePr>
        <p:xfrm>
          <a:off x="4397828" y="4003675"/>
          <a:ext cx="4459288" cy="611188"/>
        </p:xfrm>
        <a:graphic>
          <a:graphicData uri="http://schemas.openxmlformats.org/presentationml/2006/ole">
            <p:oleObj spid="_x0000_s132131" name="Формула" r:id="rId7" imgW="1841400" imgH="253800" progId="Equation.3">
              <p:embed/>
            </p:oleObj>
          </a:graphicData>
        </a:graphic>
      </p:graphicFrame>
      <p:sp>
        <p:nvSpPr>
          <p:cNvPr id="249" name="Rectangle 110"/>
          <p:cNvSpPr>
            <a:spLocks noChangeArrowheads="1"/>
          </p:cNvSpPr>
          <p:nvPr/>
        </p:nvSpPr>
        <p:spPr bwMode="auto">
          <a:xfrm>
            <a:off x="5240111" y="3593988"/>
            <a:ext cx="33523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теореме Пифагора: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49294" name="Object 32"/>
          <p:cNvGraphicFramePr>
            <a:graphicFrameLocks noChangeAspect="1"/>
          </p:cNvGraphicFramePr>
          <p:nvPr/>
        </p:nvGraphicFramePr>
        <p:xfrm>
          <a:off x="7561944" y="752702"/>
          <a:ext cx="395287" cy="938212"/>
        </p:xfrm>
        <a:graphic>
          <a:graphicData uri="http://schemas.openxmlformats.org/presentationml/2006/ole">
            <p:oleObj spid="_x0000_s132138" name="Формула" r:id="rId8" imgW="164880" imgH="393480" progId="Equation.3">
              <p:embed/>
            </p:oleObj>
          </a:graphicData>
        </a:graphic>
      </p:graphicFrame>
      <p:sp>
        <p:nvSpPr>
          <p:cNvPr id="230" name="AutoShape 3"/>
          <p:cNvSpPr>
            <a:spLocks noChangeAspect="1" noChangeArrowheads="1"/>
          </p:cNvSpPr>
          <p:nvPr/>
        </p:nvSpPr>
        <p:spPr bwMode="auto">
          <a:xfrm>
            <a:off x="529884" y="2409372"/>
            <a:ext cx="3664744" cy="3759200"/>
          </a:xfrm>
          <a:prstGeom prst="can">
            <a:avLst>
              <a:gd name="adj" fmla="val 44225"/>
            </a:avLst>
          </a:prstGeom>
          <a:gradFill>
            <a:gsLst>
              <a:gs pos="0">
                <a:srgbClr val="FFFFCC"/>
              </a:gs>
              <a:gs pos="50000">
                <a:srgbClr val="FF9900">
                  <a:alpha val="31000"/>
                </a:srgbClr>
              </a:gs>
              <a:gs pos="100000">
                <a:srgbClr val="FF9900">
                  <a:alpha val="76000"/>
                </a:srgbClr>
              </a:gs>
            </a:gsLst>
            <a:lin ang="5400000" scaled="0"/>
          </a:gradFill>
          <a:ln w="28575">
            <a:solidFill>
              <a:srgbClr val="990000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6" name="Arc 8"/>
          <p:cNvSpPr>
            <a:spLocks noChangeAspect="1"/>
          </p:cNvSpPr>
          <p:nvPr/>
        </p:nvSpPr>
        <p:spPr bwMode="auto">
          <a:xfrm rot="10800000" flipH="1" flipV="1">
            <a:off x="2486161" y="4601029"/>
            <a:ext cx="1685789" cy="830602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1949"/>
              <a:gd name="T2" fmla="*/ 21597 w 21600"/>
              <a:gd name="T3" fmla="*/ 21949 h 21949"/>
              <a:gd name="T4" fmla="*/ 0 w 21600"/>
              <a:gd name="T5" fmla="*/ 21593 h 21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49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</a:path>
              <a:path w="21600" h="21949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7" name="Arc 7"/>
          <p:cNvSpPr>
            <a:spLocks noChangeAspect="1"/>
          </p:cNvSpPr>
          <p:nvPr/>
        </p:nvSpPr>
        <p:spPr bwMode="auto">
          <a:xfrm rot="10800000" flipV="1">
            <a:off x="538162" y="4601029"/>
            <a:ext cx="1943779" cy="711199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2435"/>
              <a:gd name="T2" fmla="*/ 21584 w 21600"/>
              <a:gd name="T3" fmla="*/ 22435 h 22435"/>
              <a:gd name="T4" fmla="*/ 0 w 21600"/>
              <a:gd name="T5" fmla="*/ 21593 h 2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435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</a:path>
              <a:path w="21600" h="22435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6" name="Line 4"/>
          <p:cNvSpPr>
            <a:spLocks noChangeAspect="1" noChangeShapeType="1"/>
          </p:cNvSpPr>
          <p:nvPr/>
        </p:nvSpPr>
        <p:spPr bwMode="auto">
          <a:xfrm flipV="1">
            <a:off x="2248829" y="3243490"/>
            <a:ext cx="0" cy="2155824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2" name="Rectangle 221"/>
          <p:cNvSpPr>
            <a:spLocks noChangeArrowheads="1"/>
          </p:cNvSpPr>
          <p:nvPr/>
        </p:nvSpPr>
        <p:spPr bwMode="auto">
          <a:xfrm>
            <a:off x="3163436" y="4829347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6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212" name="Oval 222"/>
          <p:cNvSpPr>
            <a:spLocks noChangeAspect="1" noChangeArrowheads="1"/>
          </p:cNvSpPr>
          <p:nvPr/>
        </p:nvSpPr>
        <p:spPr bwMode="auto">
          <a:xfrm>
            <a:off x="4996094" y="1944457"/>
            <a:ext cx="506887" cy="540000"/>
          </a:xfrm>
          <a:prstGeom prst="ellipse">
            <a:avLst/>
          </a:prstGeom>
          <a:noFill/>
          <a:ln w="28575" algn="ctr">
            <a:solidFill>
              <a:srgbClr val="99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</p:txBody>
      </p:sp>
      <p:sp>
        <p:nvSpPr>
          <p:cNvPr id="115" name="Line 14"/>
          <p:cNvSpPr>
            <a:spLocks noChangeShapeType="1"/>
          </p:cNvSpPr>
          <p:nvPr/>
        </p:nvSpPr>
        <p:spPr bwMode="auto">
          <a:xfrm flipH="1">
            <a:off x="538163" y="3217069"/>
            <a:ext cx="3621880" cy="2381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2" name="Line 14"/>
          <p:cNvSpPr>
            <a:spLocks noChangeShapeType="1"/>
          </p:cNvSpPr>
          <p:nvPr/>
        </p:nvSpPr>
        <p:spPr bwMode="auto">
          <a:xfrm flipH="1" flipV="1">
            <a:off x="521830" y="5409067"/>
            <a:ext cx="3629255" cy="0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3" name="Line 14"/>
          <p:cNvSpPr>
            <a:spLocks noChangeShapeType="1"/>
          </p:cNvSpPr>
          <p:nvPr/>
        </p:nvSpPr>
        <p:spPr bwMode="auto">
          <a:xfrm flipH="1">
            <a:off x="500058" y="4659086"/>
            <a:ext cx="2635028" cy="757239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4" name="Line 14"/>
          <p:cNvSpPr>
            <a:spLocks noChangeShapeType="1"/>
          </p:cNvSpPr>
          <p:nvPr/>
        </p:nvSpPr>
        <p:spPr bwMode="auto">
          <a:xfrm flipH="1">
            <a:off x="514349" y="2509838"/>
            <a:ext cx="2621755" cy="700087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5" name="Line 14"/>
          <p:cNvSpPr>
            <a:spLocks noChangeShapeType="1"/>
          </p:cNvSpPr>
          <p:nvPr/>
        </p:nvSpPr>
        <p:spPr bwMode="auto">
          <a:xfrm flipH="1" flipV="1">
            <a:off x="3150393" y="2509837"/>
            <a:ext cx="1009650" cy="714374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6" name="Line 14"/>
          <p:cNvSpPr>
            <a:spLocks noChangeShapeType="1"/>
          </p:cNvSpPr>
          <p:nvPr/>
        </p:nvSpPr>
        <p:spPr bwMode="auto">
          <a:xfrm flipH="1" flipV="1">
            <a:off x="3131343" y="4669630"/>
            <a:ext cx="1026319" cy="742949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7" name="Line 4"/>
          <p:cNvSpPr>
            <a:spLocks noChangeAspect="1" noChangeShapeType="1"/>
          </p:cNvSpPr>
          <p:nvPr/>
        </p:nvSpPr>
        <p:spPr bwMode="auto">
          <a:xfrm flipV="1">
            <a:off x="3134200" y="2512219"/>
            <a:ext cx="0" cy="2103324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2" name="Picture 103" descr="0043439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775" y="1288028"/>
            <a:ext cx="1652587" cy="1128712"/>
          </a:xfrm>
          <a:prstGeom prst="rect">
            <a:avLst/>
          </a:prstGeom>
          <a:noFill/>
        </p:spPr>
      </p:pic>
      <p:sp>
        <p:nvSpPr>
          <p:cNvPr id="151" name="Text Box 160"/>
          <p:cNvSpPr txBox="1">
            <a:spLocks noChangeArrowheads="1"/>
          </p:cNvSpPr>
          <p:nvPr/>
        </p:nvSpPr>
        <p:spPr bwMode="auto">
          <a:xfrm>
            <a:off x="2061028" y="5461000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O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52" name="Text Box 160"/>
          <p:cNvSpPr txBox="1">
            <a:spLocks noChangeArrowheads="1"/>
          </p:cNvSpPr>
          <p:nvPr/>
        </p:nvSpPr>
        <p:spPr bwMode="auto">
          <a:xfrm>
            <a:off x="2090056" y="2732314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O</a:t>
            </a:r>
            <a:r>
              <a:rPr lang="en-US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69" name="Rectangle 221"/>
          <p:cNvSpPr>
            <a:spLocks noChangeArrowheads="1"/>
          </p:cNvSpPr>
          <p:nvPr/>
        </p:nvSpPr>
        <p:spPr bwMode="auto">
          <a:xfrm>
            <a:off x="2481264" y="4785804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8</a:t>
            </a:r>
            <a:endParaRPr lang="ru-RU" sz="3200" dirty="0">
              <a:latin typeface="Times New Roman" pitchFamily="18" charset="0"/>
            </a:endParaRPr>
          </a:p>
        </p:txBody>
      </p:sp>
      <p:grpSp>
        <p:nvGrpSpPr>
          <p:cNvPr id="243" name="Группа 242"/>
          <p:cNvGrpSpPr/>
          <p:nvPr/>
        </p:nvGrpSpPr>
        <p:grpSpPr>
          <a:xfrm rot="18617565">
            <a:off x="1114403" y="2577080"/>
            <a:ext cx="2460454" cy="2922024"/>
            <a:chOff x="5175488" y="-2374966"/>
            <a:chExt cx="2460454" cy="2569474"/>
          </a:xfrm>
        </p:grpSpPr>
        <p:sp>
          <p:nvSpPr>
            <p:cNvPr id="187" name="Line 213"/>
            <p:cNvSpPr>
              <a:spLocks noChangeShapeType="1"/>
            </p:cNvSpPr>
            <p:nvPr/>
          </p:nvSpPr>
          <p:spPr bwMode="auto">
            <a:xfrm rot="14586557" flipV="1">
              <a:off x="7507517" y="66084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26" name="Line 213"/>
            <p:cNvSpPr>
              <a:spLocks noChangeShapeType="1"/>
            </p:cNvSpPr>
            <p:nvPr/>
          </p:nvSpPr>
          <p:spPr bwMode="auto">
            <a:xfrm rot="14586557" flipV="1">
              <a:off x="5057939" y="-2257417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27" name="Line 213"/>
            <p:cNvSpPr>
              <a:spLocks noChangeShapeType="1"/>
            </p:cNvSpPr>
            <p:nvPr/>
          </p:nvSpPr>
          <p:spPr bwMode="auto">
            <a:xfrm rot="14586557" flipV="1">
              <a:off x="6756857" y="-495373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28" name="Line 213"/>
            <p:cNvSpPr>
              <a:spLocks noChangeShapeType="1"/>
            </p:cNvSpPr>
            <p:nvPr/>
          </p:nvSpPr>
          <p:spPr bwMode="auto">
            <a:xfrm rot="14586557" flipV="1">
              <a:off x="6162153" y="-1072706"/>
              <a:ext cx="245973" cy="10876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</p:grpSp>
      <p:graphicFrame>
        <p:nvGraphicFramePr>
          <p:cNvPr id="86" name="Object 32"/>
          <p:cNvGraphicFramePr>
            <a:graphicFrameLocks noChangeAspect="1"/>
          </p:cNvGraphicFramePr>
          <p:nvPr/>
        </p:nvGraphicFramePr>
        <p:xfrm>
          <a:off x="3741739" y="4060372"/>
          <a:ext cx="425450" cy="393700"/>
        </p:xfrm>
        <a:graphic>
          <a:graphicData uri="http://schemas.openxmlformats.org/presentationml/2006/ole">
            <p:oleObj spid="_x0000_s132130" name="Формула" r:id="rId10" imgW="177480" imgH="164880" progId="Equation.3">
              <p:embed/>
            </p:oleObj>
          </a:graphicData>
        </a:graphic>
      </p:graphicFrame>
      <p:graphicFrame>
        <p:nvGraphicFramePr>
          <p:cNvPr id="2" name="Object 32"/>
          <p:cNvGraphicFramePr>
            <a:graphicFrameLocks noChangeAspect="1"/>
          </p:cNvGraphicFramePr>
          <p:nvPr/>
        </p:nvGraphicFramePr>
        <p:xfrm>
          <a:off x="663122" y="3771220"/>
          <a:ext cx="395288" cy="938212"/>
        </p:xfrm>
        <a:graphic>
          <a:graphicData uri="http://schemas.openxmlformats.org/presentationml/2006/ole">
            <p:oleObj spid="_x0000_s132139" name="Формула" r:id="rId11" imgW="164880" imgH="393480" progId="Equation.3">
              <p:embed/>
            </p:oleObj>
          </a:graphicData>
        </a:graphic>
      </p:graphicFrame>
      <p:grpSp>
        <p:nvGrpSpPr>
          <p:cNvPr id="274" name="Группа 273"/>
          <p:cNvGrpSpPr/>
          <p:nvPr/>
        </p:nvGrpSpPr>
        <p:grpSpPr>
          <a:xfrm>
            <a:off x="526248" y="5399875"/>
            <a:ext cx="3686183" cy="812806"/>
            <a:chOff x="526248" y="5399875"/>
            <a:chExt cx="3686183" cy="812806"/>
          </a:xfrm>
        </p:grpSpPr>
        <p:sp>
          <p:nvSpPr>
            <p:cNvPr id="272" name="Arc 7"/>
            <p:cNvSpPr>
              <a:spLocks noChangeAspect="1"/>
            </p:cNvSpPr>
            <p:nvPr/>
          </p:nvSpPr>
          <p:spPr bwMode="auto">
            <a:xfrm rot="10800000">
              <a:off x="526248" y="5399875"/>
              <a:ext cx="1866908" cy="812806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2435"/>
                <a:gd name="T2" fmla="*/ 21584 w 21600"/>
                <a:gd name="T3" fmla="*/ 22435 h 22435"/>
                <a:gd name="T4" fmla="*/ 0 w 21600"/>
                <a:gd name="T5" fmla="*/ 21593 h 22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2435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</a:path>
                <a:path w="21600" h="22435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873"/>
                    <a:pt x="21594" y="22154"/>
                    <a:pt x="21583" y="22434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76200">
              <a:solidFill>
                <a:srgbClr val="0066CC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3" name="Arc 8"/>
            <p:cNvSpPr>
              <a:spLocks noChangeAspect="1"/>
            </p:cNvSpPr>
            <p:nvPr/>
          </p:nvSpPr>
          <p:spPr bwMode="auto">
            <a:xfrm rot="10800000" flipH="1">
              <a:off x="2376487" y="5417336"/>
              <a:ext cx="1835944" cy="792963"/>
            </a:xfrm>
            <a:custGeom>
              <a:avLst/>
              <a:gdLst>
                <a:gd name="G0" fmla="+- 0 0 0"/>
                <a:gd name="G1" fmla="+- 21593 0 0"/>
                <a:gd name="G2" fmla="+- 21600 0 0"/>
                <a:gd name="T0" fmla="*/ 545 w 21600"/>
                <a:gd name="T1" fmla="*/ 0 h 21949"/>
                <a:gd name="T2" fmla="*/ 21597 w 21600"/>
                <a:gd name="T3" fmla="*/ 21949 h 21949"/>
                <a:gd name="T4" fmla="*/ 0 w 21600"/>
                <a:gd name="T5" fmla="*/ 21593 h 2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949" fill="none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</a:path>
                <a:path w="21600" h="21949" stroke="0" extrusionOk="0">
                  <a:moveTo>
                    <a:pt x="545" y="-1"/>
                  </a:moveTo>
                  <a:cubicBezTo>
                    <a:pt x="12258" y="295"/>
                    <a:pt x="21600" y="9875"/>
                    <a:pt x="21600" y="21593"/>
                  </a:cubicBezTo>
                  <a:cubicBezTo>
                    <a:pt x="21600" y="21711"/>
                    <a:pt x="21599" y="21830"/>
                    <a:pt x="21597" y="21949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76200">
              <a:solidFill>
                <a:srgbClr val="0066CC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04" name="Группа 203"/>
          <p:cNvGrpSpPr>
            <a:grpSpLocks noChangeAspect="1"/>
          </p:cNvGrpSpPr>
          <p:nvPr/>
        </p:nvGrpSpPr>
        <p:grpSpPr>
          <a:xfrm flipV="1">
            <a:off x="2959893" y="4468698"/>
            <a:ext cx="304802" cy="346191"/>
            <a:chOff x="725101" y="4759468"/>
            <a:chExt cx="544291" cy="618202"/>
          </a:xfrm>
        </p:grpSpPr>
        <p:cxnSp>
          <p:nvCxnSpPr>
            <p:cNvPr id="224" name="Прямая соединительная линия 223"/>
            <p:cNvCxnSpPr/>
            <p:nvPr/>
          </p:nvCxnSpPr>
          <p:spPr bwMode="auto">
            <a:xfrm rot="16200000" flipH="1">
              <a:off x="871458" y="5208958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5" name="Прямая соединительная линия 224"/>
            <p:cNvCxnSpPr/>
            <p:nvPr/>
          </p:nvCxnSpPr>
          <p:spPr bwMode="auto">
            <a:xfrm rot="5400000">
              <a:off x="1074476" y="5035105"/>
              <a:ext cx="370017" cy="5707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Прямая соединительная линия 128"/>
            <p:cNvCxnSpPr/>
            <p:nvPr/>
          </p:nvCxnSpPr>
          <p:spPr bwMode="auto">
            <a:xfrm>
              <a:off x="725101" y="4942321"/>
              <a:ext cx="308958" cy="92908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7" name="Прямая соединительная линия 166"/>
            <p:cNvCxnSpPr/>
            <p:nvPr/>
          </p:nvCxnSpPr>
          <p:spPr bwMode="auto">
            <a:xfrm rot="5400000" flipH="1" flipV="1">
              <a:off x="1040416" y="4811917"/>
              <a:ext cx="187874" cy="270079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0" name="Прямая соединительная линия 169"/>
            <p:cNvCxnSpPr/>
            <p:nvPr/>
          </p:nvCxnSpPr>
          <p:spPr bwMode="auto">
            <a:xfrm rot="16200000" flipH="1">
              <a:off x="563004" y="5113116"/>
              <a:ext cx="333509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4" name="Прямая соединительная линия 243"/>
            <p:cNvCxnSpPr/>
            <p:nvPr/>
          </p:nvCxnSpPr>
          <p:spPr bwMode="auto">
            <a:xfrm>
              <a:off x="988739" y="4759473"/>
              <a:ext cx="279192" cy="80154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0" name="Прямая соединительная линия 259"/>
            <p:cNvCxnSpPr/>
            <p:nvPr/>
          </p:nvCxnSpPr>
          <p:spPr bwMode="auto">
            <a:xfrm>
              <a:off x="725101" y="5278250"/>
              <a:ext cx="308958" cy="92908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1" name="Прямая соединительная линия 260"/>
            <p:cNvCxnSpPr/>
            <p:nvPr/>
          </p:nvCxnSpPr>
          <p:spPr bwMode="auto">
            <a:xfrm flipV="1">
              <a:off x="739926" y="4759468"/>
              <a:ext cx="261575" cy="175124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4" name="Прямая соединительная линия 263"/>
            <p:cNvCxnSpPr/>
            <p:nvPr/>
          </p:nvCxnSpPr>
          <p:spPr bwMode="auto">
            <a:xfrm flipV="1">
              <a:off x="1046089" y="5227219"/>
              <a:ext cx="206290" cy="141097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7" name="Группа 86"/>
          <p:cNvGrpSpPr/>
          <p:nvPr/>
        </p:nvGrpSpPr>
        <p:grpSpPr>
          <a:xfrm>
            <a:off x="488951" y="2481261"/>
            <a:ext cx="3718718" cy="2958305"/>
            <a:chOff x="365919" y="1620838"/>
            <a:chExt cx="3718718" cy="2958305"/>
          </a:xfrm>
        </p:grpSpPr>
        <p:sp>
          <p:nvSpPr>
            <p:cNvPr id="132120" name="Oval 24"/>
            <p:cNvSpPr>
              <a:spLocks noChangeAspect="1" noChangeArrowheads="1"/>
            </p:cNvSpPr>
            <p:nvPr/>
          </p:nvSpPr>
          <p:spPr bwMode="auto">
            <a:xfrm>
              <a:off x="2985292" y="1620838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1" name="Oval 25"/>
            <p:cNvSpPr>
              <a:spLocks noChangeAspect="1" noChangeArrowheads="1"/>
            </p:cNvSpPr>
            <p:nvPr/>
          </p:nvSpPr>
          <p:spPr bwMode="auto">
            <a:xfrm>
              <a:off x="4027487" y="2333625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2" name="Oval 26"/>
            <p:cNvSpPr>
              <a:spLocks noChangeAspect="1" noChangeArrowheads="1"/>
            </p:cNvSpPr>
            <p:nvPr/>
          </p:nvSpPr>
          <p:spPr bwMode="auto">
            <a:xfrm>
              <a:off x="4018755" y="4521992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3" name="Oval 27"/>
            <p:cNvSpPr>
              <a:spLocks noChangeAspect="1" noChangeArrowheads="1"/>
            </p:cNvSpPr>
            <p:nvPr/>
          </p:nvSpPr>
          <p:spPr bwMode="auto">
            <a:xfrm>
              <a:off x="2098675" y="451723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4" name="Oval 28"/>
            <p:cNvSpPr>
              <a:spLocks noChangeAspect="1" noChangeArrowheads="1"/>
            </p:cNvSpPr>
            <p:nvPr/>
          </p:nvSpPr>
          <p:spPr bwMode="auto">
            <a:xfrm>
              <a:off x="367507" y="4521993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6" name="Oval 30"/>
            <p:cNvSpPr>
              <a:spLocks noChangeAspect="1" noChangeArrowheads="1"/>
            </p:cNvSpPr>
            <p:nvPr/>
          </p:nvSpPr>
          <p:spPr bwMode="auto">
            <a:xfrm>
              <a:off x="2096295" y="2326478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27" name="Oval 31"/>
            <p:cNvSpPr>
              <a:spLocks noChangeAspect="1" noChangeArrowheads="1"/>
            </p:cNvSpPr>
            <p:nvPr/>
          </p:nvSpPr>
          <p:spPr bwMode="auto">
            <a:xfrm>
              <a:off x="365919" y="2320925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8" name="Oval 27"/>
            <p:cNvSpPr>
              <a:spLocks noChangeAspect="1" noChangeArrowheads="1"/>
            </p:cNvSpPr>
            <p:nvPr/>
          </p:nvSpPr>
          <p:spPr bwMode="auto">
            <a:xfrm>
              <a:off x="2977356" y="377428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19" name="Группа 218"/>
          <p:cNvGrpSpPr/>
          <p:nvPr/>
        </p:nvGrpSpPr>
        <p:grpSpPr>
          <a:xfrm rot="18617565">
            <a:off x="875576" y="2946098"/>
            <a:ext cx="2756458" cy="2562235"/>
            <a:chOff x="4504079" y="-1511431"/>
            <a:chExt cx="2756458" cy="2253095"/>
          </a:xfrm>
        </p:grpSpPr>
        <p:sp>
          <p:nvSpPr>
            <p:cNvPr id="235" name="Line 213"/>
            <p:cNvSpPr>
              <a:spLocks noChangeShapeType="1"/>
            </p:cNvSpPr>
            <p:nvPr/>
          </p:nvSpPr>
          <p:spPr bwMode="auto">
            <a:xfrm rot="14586557">
              <a:off x="4635508" y="-201360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39" name="Line 213"/>
            <p:cNvSpPr>
              <a:spLocks noChangeShapeType="1"/>
            </p:cNvSpPr>
            <p:nvPr/>
          </p:nvSpPr>
          <p:spPr bwMode="auto">
            <a:xfrm rot="14586557">
              <a:off x="4674007" y="-161432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40" name="Line 213"/>
            <p:cNvSpPr>
              <a:spLocks noChangeShapeType="1"/>
            </p:cNvSpPr>
            <p:nvPr/>
          </p:nvSpPr>
          <p:spPr bwMode="auto">
            <a:xfrm rot="14586557">
              <a:off x="5382657" y="570308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41" name="Line 213"/>
            <p:cNvSpPr>
              <a:spLocks noChangeShapeType="1"/>
            </p:cNvSpPr>
            <p:nvPr/>
          </p:nvSpPr>
          <p:spPr bwMode="auto">
            <a:xfrm rot="14586557">
              <a:off x="5421154" y="610235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42" name="Line 213"/>
            <p:cNvSpPr>
              <a:spLocks noChangeShapeType="1"/>
            </p:cNvSpPr>
            <p:nvPr/>
          </p:nvSpPr>
          <p:spPr bwMode="auto">
            <a:xfrm rot="14586557">
              <a:off x="7090611" y="-637171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45" name="Line 213"/>
            <p:cNvSpPr>
              <a:spLocks noChangeShapeType="1"/>
            </p:cNvSpPr>
            <p:nvPr/>
          </p:nvSpPr>
          <p:spPr bwMode="auto">
            <a:xfrm rot="14586557">
              <a:off x="7129109" y="-597245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46" name="Line 213"/>
            <p:cNvSpPr>
              <a:spLocks noChangeShapeType="1"/>
            </p:cNvSpPr>
            <p:nvPr/>
          </p:nvSpPr>
          <p:spPr bwMode="auto">
            <a:xfrm rot="14586557">
              <a:off x="6086611" y="-1642860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  <p:sp>
          <p:nvSpPr>
            <p:cNvPr id="247" name="Line 213"/>
            <p:cNvSpPr>
              <a:spLocks noChangeShapeType="1"/>
            </p:cNvSpPr>
            <p:nvPr/>
          </p:nvSpPr>
          <p:spPr bwMode="auto">
            <a:xfrm rot="14586557">
              <a:off x="6125108" y="-1602932"/>
              <a:ext cx="0" cy="262857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ru-RU" dirty="0"/>
            </a:p>
          </p:txBody>
        </p:sp>
      </p:grpSp>
      <p:graphicFrame>
        <p:nvGraphicFramePr>
          <p:cNvPr id="3" name="Object 32"/>
          <p:cNvGraphicFramePr>
            <a:graphicFrameLocks noChangeAspect="1"/>
          </p:cNvGraphicFramePr>
          <p:nvPr/>
        </p:nvGraphicFramePr>
        <p:xfrm>
          <a:off x="2724150" y="2636838"/>
          <a:ext cx="363538" cy="393700"/>
        </p:xfrm>
        <a:graphic>
          <a:graphicData uri="http://schemas.openxmlformats.org/presentationml/2006/ole">
            <p:oleObj spid="_x0000_s132140" name="Формула" r:id="rId12" imgW="152280" imgH="164880" progId="Equation.3">
              <p:embed/>
            </p:oleObj>
          </a:graphicData>
        </a:graphic>
      </p:graphicFrame>
      <p:graphicFrame>
        <p:nvGraphicFramePr>
          <p:cNvPr id="4" name="Object 45"/>
          <p:cNvGraphicFramePr>
            <a:graphicFrameLocks noChangeAspect="1"/>
          </p:cNvGraphicFramePr>
          <p:nvPr/>
        </p:nvGraphicFramePr>
        <p:xfrm>
          <a:off x="1270907" y="5378677"/>
          <a:ext cx="333375" cy="423862"/>
        </p:xfrm>
        <a:graphic>
          <a:graphicData uri="http://schemas.openxmlformats.org/presentationml/2006/ole">
            <p:oleObj spid="_x0000_s132141" name="Формула" r:id="rId13" imgW="139680" imgH="177480" progId="Equation.3">
              <p:embed/>
            </p:oleObj>
          </a:graphicData>
        </a:graphic>
      </p:graphicFrame>
      <p:sp>
        <p:nvSpPr>
          <p:cNvPr id="275" name="AutoShape 224"/>
          <p:cNvSpPr>
            <a:spLocks noChangeArrowheads="1"/>
          </p:cNvSpPr>
          <p:nvPr/>
        </p:nvSpPr>
        <p:spPr bwMode="auto">
          <a:xfrm>
            <a:off x="4883603" y="4835522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3" name="Object 46"/>
          <p:cNvGraphicFramePr>
            <a:graphicFrameLocks noChangeAspect="1"/>
          </p:cNvGraphicFramePr>
          <p:nvPr/>
        </p:nvGraphicFramePr>
        <p:xfrm>
          <a:off x="5687786" y="4604657"/>
          <a:ext cx="2398713" cy="946150"/>
        </p:xfrm>
        <a:graphic>
          <a:graphicData uri="http://schemas.openxmlformats.org/presentationml/2006/ole">
            <p:oleObj spid="_x0000_s132142" name="Формула" r:id="rId14" imgW="990360" imgH="393480" progId="Equation.3">
              <p:embed/>
            </p:oleObj>
          </a:graphicData>
        </a:graphic>
      </p:graphicFrame>
      <p:sp>
        <p:nvSpPr>
          <p:cNvPr id="276" name="AutoShape 224"/>
          <p:cNvSpPr>
            <a:spLocks noChangeArrowheads="1"/>
          </p:cNvSpPr>
          <p:nvPr/>
        </p:nvSpPr>
        <p:spPr bwMode="auto">
          <a:xfrm>
            <a:off x="4448174" y="5677351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4" name="Object 47"/>
          <p:cNvGraphicFramePr>
            <a:graphicFrameLocks noChangeAspect="1"/>
          </p:cNvGraphicFramePr>
          <p:nvPr/>
        </p:nvGraphicFramePr>
        <p:xfrm>
          <a:off x="5271180" y="5444898"/>
          <a:ext cx="3228975" cy="946150"/>
        </p:xfrm>
        <a:graphic>
          <a:graphicData uri="http://schemas.openxmlformats.org/presentationml/2006/ole">
            <p:oleObj spid="_x0000_s132143" name="Формула" r:id="rId15" imgW="133344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2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9" dur="2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/>
      <p:bldP spid="249" grpId="0"/>
      <p:bldP spid="212" grpId="0" animBg="1"/>
      <p:bldP spid="275" grpId="0" animBg="1"/>
      <p:bldP spid="2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 dirty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96965"/>
            <a:ext cx="86137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http://www.alleng.ru/d/math/math442.htm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r>
              <a:rPr lang="en-US" sz="1800" i="0" dirty="0" smtClean="0">
                <a:solidFill>
                  <a:schemeClr val="tx1"/>
                </a:solidFill>
              </a:rPr>
              <a:t> </a:t>
            </a:r>
            <a:endParaRPr lang="ru-RU" sz="1800" i="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latin typeface="Arial" charset="0"/>
              </a:rPr>
              <a:t>Открытый </a:t>
            </a:r>
            <a:r>
              <a:rPr lang="ru-RU" sz="1800" i="0" dirty="0">
                <a:latin typeface="Arial" charset="0"/>
              </a:rPr>
              <a:t>банк заданий по математике </a:t>
            </a:r>
            <a:r>
              <a:rPr lang="en-US" sz="1800" i="0" dirty="0" smtClean="0">
                <a:solidFill>
                  <a:schemeClr val="tx1"/>
                </a:solidFill>
                <a:hlinkClick r:id="rId4"/>
              </a:rPr>
              <a:t>http://www.mathege.ru:8080/or/ege/ShowProblems.html?posMask=256&amp;showProto=true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5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8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35170" name="Picture 2" descr="http://www.alleng.ru/d_images/math/442_smal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53289" y="947058"/>
            <a:ext cx="523835" cy="6785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71</Words>
  <Application>Microsoft Office PowerPoint</Application>
  <PresentationFormat>Экран (4:3)</PresentationFormat>
  <Paragraphs>38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1_Office Theme</vt:lpstr>
      <vt:lpstr>Оформление по умолчанию</vt:lpstr>
      <vt:lpstr>Формула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2011-08-06T12:51:16Z</dcterms:modified>
</cp:coreProperties>
</file>