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66CC"/>
    <a:srgbClr val="990000"/>
    <a:srgbClr val="F8F8F8"/>
    <a:srgbClr val="00FF00"/>
    <a:srgbClr val="FF9900"/>
    <a:srgbClr val="FFFFCC"/>
    <a:srgbClr val="FF7979"/>
    <a:srgbClr val="00008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99821" autoAdjust="0"/>
  </p:normalViewPr>
  <p:slideViewPr>
    <p:cSldViewPr snapToGrid="0">
      <p:cViewPr>
        <p:scale>
          <a:sx n="66" d="100"/>
          <a:sy n="66" d="100"/>
        </p:scale>
        <p:origin x="-136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08.08.2011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8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1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AutoShape 3"/>
          <p:cNvSpPr>
            <a:spLocks noChangeAspect="1" noChangeArrowheads="1"/>
          </p:cNvSpPr>
          <p:nvPr/>
        </p:nvSpPr>
        <p:spPr bwMode="auto">
          <a:xfrm>
            <a:off x="696685" y="2496457"/>
            <a:ext cx="3309257" cy="3851956"/>
          </a:xfrm>
          <a:prstGeom prst="can">
            <a:avLst>
              <a:gd name="adj" fmla="val 28436"/>
            </a:avLst>
          </a:prstGeom>
          <a:solidFill>
            <a:srgbClr val="F8F8F8"/>
          </a:solidFill>
          <a:ln w="28575">
            <a:solidFill>
              <a:srgbClr val="00B05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27050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753849" y="203200"/>
            <a:ext cx="6855731" cy="174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/>
              <a:t>В основании прямой призмы лежит квадрат со стороной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sz="2400" dirty="0" smtClean="0"/>
              <a:t>. Боковые ребра равны     . Найдите объем цилиндра, </a:t>
            </a:r>
          </a:p>
          <a:p>
            <a:r>
              <a:rPr lang="ru-RU" sz="2400" dirty="0" smtClean="0"/>
              <a:t>описанного около этой призмы. 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281214" y="665389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73345" y="6189664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5465082" y="6163016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cxnSp>
        <p:nvCxnSpPr>
          <p:cNvPr id="211" name="Прямая со стрелкой 210"/>
          <p:cNvCxnSpPr/>
          <p:nvPr/>
        </p:nvCxnSpPr>
        <p:spPr bwMode="auto">
          <a:xfrm flipV="1">
            <a:off x="3686631" y="595086"/>
            <a:ext cx="2307770" cy="14513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92" name="Прямая со стрелкой 91"/>
          <p:cNvCxnSpPr/>
          <p:nvPr/>
        </p:nvCxnSpPr>
        <p:spPr bwMode="auto">
          <a:xfrm flipV="1">
            <a:off x="1901370" y="1886858"/>
            <a:ext cx="4615545" cy="14514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119" name="Прямая со стрелкой 118"/>
          <p:cNvCxnSpPr/>
          <p:nvPr/>
        </p:nvCxnSpPr>
        <p:spPr bwMode="auto">
          <a:xfrm>
            <a:off x="4034972" y="1088572"/>
            <a:ext cx="2206170" cy="1588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aphicFrame>
        <p:nvGraphicFramePr>
          <p:cNvPr id="25792" name="Object 24"/>
          <p:cNvGraphicFramePr>
            <a:graphicFrameLocks noChangeAspect="1"/>
          </p:cNvGraphicFramePr>
          <p:nvPr/>
        </p:nvGraphicFramePr>
        <p:xfrm>
          <a:off x="4774745" y="2762477"/>
          <a:ext cx="4046538" cy="977900"/>
        </p:xfrm>
        <a:graphic>
          <a:graphicData uri="http://schemas.openxmlformats.org/presentationml/2006/ole">
            <p:oleObj spid="_x0000_s132136" name="Формула" r:id="rId5" imgW="1676160" imgH="406080" progId="Equation.3">
              <p:embed/>
            </p:oleObj>
          </a:graphicData>
        </a:graphic>
      </p:graphicFrame>
      <p:graphicFrame>
        <p:nvGraphicFramePr>
          <p:cNvPr id="205" name="Object 24"/>
          <p:cNvGraphicFramePr>
            <a:graphicFrameLocks noChangeAspect="1"/>
          </p:cNvGraphicFramePr>
          <p:nvPr/>
        </p:nvGraphicFramePr>
        <p:xfrm>
          <a:off x="5673499" y="1955346"/>
          <a:ext cx="2320925" cy="735013"/>
        </p:xfrm>
        <a:graphic>
          <a:graphicData uri="http://schemas.openxmlformats.org/presentationml/2006/ole">
            <p:oleObj spid="_x0000_s132100" name="Формула" r:id="rId6" imgW="799920" imgH="253800" progId="Equation.3">
              <p:embed/>
            </p:oleObj>
          </a:graphicData>
        </a:graphic>
      </p:graphicFrame>
      <p:graphicFrame>
        <p:nvGraphicFramePr>
          <p:cNvPr id="90" name="Object 24"/>
          <p:cNvGraphicFramePr>
            <a:graphicFrameLocks noChangeAspect="1"/>
          </p:cNvGraphicFramePr>
          <p:nvPr/>
        </p:nvGraphicFramePr>
        <p:xfrm>
          <a:off x="4688114" y="4105275"/>
          <a:ext cx="3905250" cy="611188"/>
        </p:xfrm>
        <a:graphic>
          <a:graphicData uri="http://schemas.openxmlformats.org/presentationml/2006/ole">
            <p:oleObj spid="_x0000_s132131" name="Формула" r:id="rId7" imgW="1612800" imgH="253800" progId="Equation.3">
              <p:embed/>
            </p:oleObj>
          </a:graphicData>
        </a:graphic>
      </p:graphicFrame>
      <p:sp>
        <p:nvSpPr>
          <p:cNvPr id="249" name="Rectangle 110"/>
          <p:cNvSpPr>
            <a:spLocks noChangeArrowheads="1"/>
          </p:cNvSpPr>
          <p:nvPr/>
        </p:nvSpPr>
        <p:spPr bwMode="auto">
          <a:xfrm>
            <a:off x="5254626" y="3695588"/>
            <a:ext cx="33523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теореме Пифагора: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49294" name="Object 32"/>
          <p:cNvGraphicFramePr>
            <a:graphicFrameLocks noChangeAspect="1"/>
          </p:cNvGraphicFramePr>
          <p:nvPr/>
        </p:nvGraphicFramePr>
        <p:xfrm>
          <a:off x="7271657" y="491444"/>
          <a:ext cx="395287" cy="938212"/>
        </p:xfrm>
        <a:graphic>
          <a:graphicData uri="http://schemas.openxmlformats.org/presentationml/2006/ole">
            <p:oleObj spid="_x0000_s132138" name="Формула" r:id="rId8" imgW="164880" imgH="393480" progId="Equation.3">
              <p:embed/>
            </p:oleObj>
          </a:graphicData>
        </a:graphic>
      </p:graphicFrame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5097694" y="2060572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775" y="1288028"/>
            <a:ext cx="1652587" cy="1128712"/>
          </a:xfrm>
          <a:prstGeom prst="rect">
            <a:avLst/>
          </a:prstGeom>
          <a:noFill/>
        </p:spPr>
      </p:pic>
      <p:graphicFrame>
        <p:nvGraphicFramePr>
          <p:cNvPr id="86" name="Object 32"/>
          <p:cNvGraphicFramePr>
            <a:graphicFrameLocks noChangeAspect="1"/>
          </p:cNvGraphicFramePr>
          <p:nvPr/>
        </p:nvGraphicFramePr>
        <p:xfrm>
          <a:off x="1230767" y="3784601"/>
          <a:ext cx="425450" cy="393700"/>
        </p:xfrm>
        <a:graphic>
          <a:graphicData uri="http://schemas.openxmlformats.org/presentationml/2006/ole">
            <p:oleObj spid="_x0000_s132130" name="Формула" r:id="rId10" imgW="177480" imgH="164880" progId="Equation.3">
              <p:embed/>
            </p:oleObj>
          </a:graphicData>
        </a:graphic>
      </p:graphicFrame>
      <p:graphicFrame>
        <p:nvGraphicFramePr>
          <p:cNvPr id="2" name="Object 32"/>
          <p:cNvGraphicFramePr>
            <a:graphicFrameLocks noChangeAspect="1"/>
          </p:cNvGraphicFramePr>
          <p:nvPr/>
        </p:nvGraphicFramePr>
        <p:xfrm>
          <a:off x="271236" y="3335792"/>
          <a:ext cx="395288" cy="938212"/>
        </p:xfrm>
        <a:graphic>
          <a:graphicData uri="http://schemas.openxmlformats.org/presentationml/2006/ole">
            <p:oleObj spid="_x0000_s132139" name="Формула" r:id="rId11" imgW="164880" imgH="393480" progId="Equation.3">
              <p:embed/>
            </p:oleObj>
          </a:graphicData>
        </a:graphic>
      </p:graphicFrame>
      <p:graphicFrame>
        <p:nvGraphicFramePr>
          <p:cNvPr id="3" name="Object 32"/>
          <p:cNvGraphicFramePr>
            <a:graphicFrameLocks noChangeAspect="1"/>
          </p:cNvGraphicFramePr>
          <p:nvPr/>
        </p:nvGraphicFramePr>
        <p:xfrm>
          <a:off x="1780722" y="2622325"/>
          <a:ext cx="363538" cy="393700"/>
        </p:xfrm>
        <a:graphic>
          <a:graphicData uri="http://schemas.openxmlformats.org/presentationml/2006/ole">
            <p:oleObj spid="_x0000_s132140" name="Формула" r:id="rId12" imgW="152280" imgH="164880" progId="Equation.3">
              <p:embed/>
            </p:oleObj>
          </a:graphicData>
        </a:graphic>
      </p:graphicFrame>
      <p:graphicFrame>
        <p:nvGraphicFramePr>
          <p:cNvPr id="4" name="Object 45"/>
          <p:cNvGraphicFramePr>
            <a:graphicFrameLocks noChangeAspect="1"/>
          </p:cNvGraphicFramePr>
          <p:nvPr/>
        </p:nvGraphicFramePr>
        <p:xfrm>
          <a:off x="2228850" y="2490336"/>
          <a:ext cx="333375" cy="423862"/>
        </p:xfrm>
        <a:graphic>
          <a:graphicData uri="http://schemas.openxmlformats.org/presentationml/2006/ole">
            <p:oleObj spid="_x0000_s132141" name="Формула" r:id="rId13" imgW="139680" imgH="177480" progId="Equation.3">
              <p:embed/>
            </p:oleObj>
          </a:graphicData>
        </a:graphic>
      </p:graphicFrame>
      <p:sp>
        <p:nvSpPr>
          <p:cNvPr id="275" name="AutoShape 224"/>
          <p:cNvSpPr>
            <a:spLocks noChangeArrowheads="1"/>
          </p:cNvSpPr>
          <p:nvPr/>
        </p:nvSpPr>
        <p:spPr bwMode="auto">
          <a:xfrm>
            <a:off x="5014232" y="4951637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3" name="Object 46"/>
          <p:cNvGraphicFramePr>
            <a:graphicFrameLocks noChangeAspect="1"/>
          </p:cNvGraphicFramePr>
          <p:nvPr/>
        </p:nvGraphicFramePr>
        <p:xfrm>
          <a:off x="5745616" y="4618945"/>
          <a:ext cx="2338387" cy="1036637"/>
        </p:xfrm>
        <a:graphic>
          <a:graphicData uri="http://schemas.openxmlformats.org/presentationml/2006/ole">
            <p:oleObj spid="_x0000_s132142" name="Формула" r:id="rId14" imgW="965160" imgH="431640" progId="Equation.3">
              <p:embed/>
            </p:oleObj>
          </a:graphicData>
        </a:graphic>
      </p:graphicFrame>
      <p:sp>
        <p:nvSpPr>
          <p:cNvPr id="276" name="AutoShape 224"/>
          <p:cNvSpPr>
            <a:spLocks noChangeArrowheads="1"/>
          </p:cNvSpPr>
          <p:nvPr/>
        </p:nvSpPr>
        <p:spPr bwMode="auto">
          <a:xfrm>
            <a:off x="4448174" y="5677351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4" name="Object 47"/>
          <p:cNvGraphicFramePr>
            <a:graphicFrameLocks noChangeAspect="1"/>
          </p:cNvGraphicFramePr>
          <p:nvPr/>
        </p:nvGraphicFramePr>
        <p:xfrm>
          <a:off x="5284788" y="5445125"/>
          <a:ext cx="3198812" cy="946150"/>
        </p:xfrm>
        <a:graphic>
          <a:graphicData uri="http://schemas.openxmlformats.org/presentationml/2006/ole">
            <p:oleObj spid="_x0000_s132143" name="Формула" r:id="rId15" imgW="1320480" imgH="393480" progId="Equation.3">
              <p:embed/>
            </p:oleObj>
          </a:graphicData>
        </a:graphic>
      </p:graphicFrame>
      <p:sp>
        <p:nvSpPr>
          <p:cNvPr id="236" name="Arc 8"/>
          <p:cNvSpPr>
            <a:spLocks noChangeAspect="1"/>
          </p:cNvSpPr>
          <p:nvPr/>
        </p:nvSpPr>
        <p:spPr bwMode="auto">
          <a:xfrm rot="10800000" flipH="1" flipV="1">
            <a:off x="2514600" y="5365751"/>
            <a:ext cx="1478643" cy="565716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1949"/>
              <a:gd name="T2" fmla="*/ 21597 w 21600"/>
              <a:gd name="T3" fmla="*/ 21949 h 21949"/>
              <a:gd name="T4" fmla="*/ 0 w 21600"/>
              <a:gd name="T5" fmla="*/ 21593 h 21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49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</a:path>
              <a:path w="21600" h="21949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B05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7" name="Arc 7"/>
          <p:cNvSpPr>
            <a:spLocks noChangeAspect="1"/>
          </p:cNvSpPr>
          <p:nvPr/>
        </p:nvSpPr>
        <p:spPr bwMode="auto">
          <a:xfrm rot="10800000" flipV="1">
            <a:off x="698725" y="5365751"/>
            <a:ext cx="1842182" cy="587828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B05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2" name="Rectangle 221"/>
          <p:cNvSpPr>
            <a:spLocks noChangeArrowheads="1"/>
          </p:cNvSpPr>
          <p:nvPr/>
        </p:nvSpPr>
        <p:spPr bwMode="auto">
          <a:xfrm>
            <a:off x="2757035" y="2057119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latin typeface="Times New Roman" pitchFamily="18" charset="0"/>
              </a:rPr>
              <a:t>2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253" name="Line 14"/>
          <p:cNvSpPr>
            <a:spLocks noChangeShapeType="1"/>
          </p:cNvSpPr>
          <p:nvPr/>
        </p:nvSpPr>
        <p:spPr bwMode="auto">
          <a:xfrm flipH="1">
            <a:off x="819372" y="2815770"/>
            <a:ext cx="2997884" cy="350840"/>
          </a:xfrm>
          <a:prstGeom prst="line">
            <a:avLst/>
          </a:prstGeom>
          <a:noFill/>
          <a:ln w="28575">
            <a:solidFill>
              <a:srgbClr val="0066CC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7" name="Line 4"/>
          <p:cNvSpPr>
            <a:spLocks noChangeAspect="1" noChangeShapeType="1"/>
          </p:cNvSpPr>
          <p:nvPr/>
        </p:nvSpPr>
        <p:spPr bwMode="auto">
          <a:xfrm flipV="1">
            <a:off x="1755343" y="2541247"/>
            <a:ext cx="0" cy="285806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1" name="Text Box 160"/>
          <p:cNvSpPr txBox="1">
            <a:spLocks noChangeArrowheads="1"/>
          </p:cNvSpPr>
          <p:nvPr/>
        </p:nvSpPr>
        <p:spPr bwMode="auto">
          <a:xfrm>
            <a:off x="2438399" y="5780314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O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52" name="Text Box 160"/>
          <p:cNvSpPr txBox="1">
            <a:spLocks noChangeArrowheads="1"/>
          </p:cNvSpPr>
          <p:nvPr/>
        </p:nvSpPr>
        <p:spPr bwMode="auto">
          <a:xfrm>
            <a:off x="2351313" y="2906485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O</a:t>
            </a:r>
            <a:r>
              <a:rPr lang="en-US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grpSp>
        <p:nvGrpSpPr>
          <p:cNvPr id="243" name="Группа 242"/>
          <p:cNvGrpSpPr/>
          <p:nvPr/>
        </p:nvGrpSpPr>
        <p:grpSpPr>
          <a:xfrm rot="18617565">
            <a:off x="1247970" y="2923627"/>
            <a:ext cx="2212076" cy="2879670"/>
            <a:chOff x="5159608" y="-2374966"/>
            <a:chExt cx="2212076" cy="2532230"/>
          </a:xfrm>
        </p:grpSpPr>
        <p:sp>
          <p:nvSpPr>
            <p:cNvPr id="187" name="Line 213"/>
            <p:cNvSpPr>
              <a:spLocks noChangeShapeType="1"/>
            </p:cNvSpPr>
            <p:nvPr/>
          </p:nvSpPr>
          <p:spPr bwMode="auto">
            <a:xfrm rot="14586557" flipV="1">
              <a:off x="7243259" y="28840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26" name="Line 213"/>
            <p:cNvSpPr>
              <a:spLocks noChangeShapeType="1"/>
            </p:cNvSpPr>
            <p:nvPr/>
          </p:nvSpPr>
          <p:spPr bwMode="auto">
            <a:xfrm rot="14586557" flipV="1">
              <a:off x="5057939" y="-2257417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28" name="Line 213"/>
            <p:cNvSpPr>
              <a:spLocks noChangeShapeType="1"/>
            </p:cNvSpPr>
            <p:nvPr/>
          </p:nvSpPr>
          <p:spPr bwMode="auto">
            <a:xfrm rot="14586557" flipV="1">
              <a:off x="5761911" y="-1527289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136" name="Line 213"/>
            <p:cNvSpPr>
              <a:spLocks noChangeShapeType="1"/>
            </p:cNvSpPr>
            <p:nvPr/>
          </p:nvSpPr>
          <p:spPr bwMode="auto">
            <a:xfrm rot="14586557" flipV="1">
              <a:off x="5042059" y="-1977853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139" name="Line 213"/>
            <p:cNvSpPr>
              <a:spLocks noChangeShapeType="1"/>
            </p:cNvSpPr>
            <p:nvPr/>
          </p:nvSpPr>
          <p:spPr bwMode="auto">
            <a:xfrm rot="14586557" flipV="1">
              <a:off x="7047111" y="-75920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140" name="Line 213"/>
            <p:cNvSpPr>
              <a:spLocks noChangeShapeType="1"/>
            </p:cNvSpPr>
            <p:nvPr/>
          </p:nvSpPr>
          <p:spPr bwMode="auto">
            <a:xfrm rot="14586557" flipV="1">
              <a:off x="6480566" y="-624045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02" name="Line 14"/>
          <p:cNvSpPr>
            <a:spLocks noChangeShapeType="1"/>
          </p:cNvSpPr>
          <p:nvPr/>
        </p:nvSpPr>
        <p:spPr bwMode="auto">
          <a:xfrm flipH="1">
            <a:off x="854868" y="2518795"/>
            <a:ext cx="913037" cy="641124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" name="Line 4"/>
          <p:cNvSpPr>
            <a:spLocks noChangeAspect="1" noChangeShapeType="1"/>
          </p:cNvSpPr>
          <p:nvPr/>
        </p:nvSpPr>
        <p:spPr bwMode="auto">
          <a:xfrm flipV="1">
            <a:off x="855457" y="3165360"/>
            <a:ext cx="0" cy="2892539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" name="Line 4"/>
          <p:cNvSpPr>
            <a:spLocks noChangeAspect="1" noChangeShapeType="1"/>
          </p:cNvSpPr>
          <p:nvPr/>
        </p:nvSpPr>
        <p:spPr bwMode="auto">
          <a:xfrm flipV="1">
            <a:off x="3859914" y="2764631"/>
            <a:ext cx="0" cy="2931319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" name="Line 14"/>
          <p:cNvSpPr>
            <a:spLocks noChangeShapeType="1"/>
          </p:cNvSpPr>
          <p:nvPr/>
        </p:nvSpPr>
        <p:spPr bwMode="auto">
          <a:xfrm flipH="1">
            <a:off x="2936080" y="2775970"/>
            <a:ext cx="913037" cy="641124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" name="Line 14"/>
          <p:cNvSpPr>
            <a:spLocks noChangeShapeType="1"/>
          </p:cNvSpPr>
          <p:nvPr/>
        </p:nvSpPr>
        <p:spPr bwMode="auto">
          <a:xfrm flipH="1" flipV="1">
            <a:off x="1750217" y="2524126"/>
            <a:ext cx="2100263" cy="245268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" name="Line 14"/>
          <p:cNvSpPr>
            <a:spLocks noChangeShapeType="1"/>
          </p:cNvSpPr>
          <p:nvPr/>
        </p:nvSpPr>
        <p:spPr bwMode="auto">
          <a:xfrm flipH="1" flipV="1">
            <a:off x="847723" y="3159920"/>
            <a:ext cx="2100263" cy="245268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" name="Line 14"/>
          <p:cNvSpPr>
            <a:spLocks noChangeShapeType="1"/>
          </p:cNvSpPr>
          <p:nvPr/>
        </p:nvSpPr>
        <p:spPr bwMode="auto">
          <a:xfrm flipH="1" flipV="1">
            <a:off x="1750219" y="5417344"/>
            <a:ext cx="2101054" cy="251619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" name="Line 14"/>
          <p:cNvSpPr>
            <a:spLocks noChangeShapeType="1"/>
          </p:cNvSpPr>
          <p:nvPr/>
        </p:nvSpPr>
        <p:spPr bwMode="auto">
          <a:xfrm flipH="1">
            <a:off x="854868" y="5401695"/>
            <a:ext cx="913037" cy="641124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7" name="Line 14"/>
          <p:cNvSpPr>
            <a:spLocks noChangeShapeType="1"/>
          </p:cNvSpPr>
          <p:nvPr/>
        </p:nvSpPr>
        <p:spPr bwMode="auto">
          <a:xfrm flipH="1" flipV="1">
            <a:off x="866773" y="6055520"/>
            <a:ext cx="2100263" cy="245268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8" name="Line 14"/>
          <p:cNvSpPr>
            <a:spLocks noChangeShapeType="1"/>
          </p:cNvSpPr>
          <p:nvPr/>
        </p:nvSpPr>
        <p:spPr bwMode="auto">
          <a:xfrm flipH="1">
            <a:off x="2955130" y="5677920"/>
            <a:ext cx="913037" cy="641124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20" name="Line 4"/>
          <p:cNvSpPr>
            <a:spLocks noChangeAspect="1" noChangeShapeType="1"/>
          </p:cNvSpPr>
          <p:nvPr/>
        </p:nvSpPr>
        <p:spPr bwMode="auto">
          <a:xfrm flipV="1">
            <a:off x="2964564" y="3399630"/>
            <a:ext cx="0" cy="2905919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204" name="Группа 203"/>
          <p:cNvGrpSpPr>
            <a:grpSpLocks noChangeAspect="1"/>
          </p:cNvGrpSpPr>
          <p:nvPr/>
        </p:nvGrpSpPr>
        <p:grpSpPr>
          <a:xfrm flipV="1">
            <a:off x="1604963" y="5213935"/>
            <a:ext cx="335759" cy="327229"/>
            <a:chOff x="771270" y="4800981"/>
            <a:chExt cx="599570" cy="584340"/>
          </a:xfrm>
        </p:grpSpPr>
        <p:cxnSp>
          <p:nvCxnSpPr>
            <p:cNvPr id="224" name="Прямая соединительная линия 223"/>
            <p:cNvCxnSpPr/>
            <p:nvPr/>
          </p:nvCxnSpPr>
          <p:spPr bwMode="auto">
            <a:xfrm rot="16200000" flipH="1">
              <a:off x="873416" y="5210919"/>
              <a:ext cx="333509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5" name="Прямая соединительная линия 224"/>
            <p:cNvCxnSpPr/>
            <p:nvPr/>
          </p:nvCxnSpPr>
          <p:spPr bwMode="auto">
            <a:xfrm rot="5400000">
              <a:off x="1192715" y="5171391"/>
              <a:ext cx="356250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Прямая соединительная линия 128"/>
            <p:cNvCxnSpPr/>
            <p:nvPr/>
          </p:nvCxnSpPr>
          <p:spPr bwMode="auto">
            <a:xfrm>
              <a:off x="775523" y="4847756"/>
              <a:ext cx="258537" cy="187473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0" name="Прямая соединительная линия 169"/>
            <p:cNvCxnSpPr/>
            <p:nvPr/>
          </p:nvCxnSpPr>
          <p:spPr bwMode="auto">
            <a:xfrm rot="16200000" flipH="1">
              <a:off x="609779" y="5015316"/>
              <a:ext cx="333509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1" name="Прямая соединительная линия 260"/>
            <p:cNvCxnSpPr/>
            <p:nvPr/>
          </p:nvCxnSpPr>
          <p:spPr bwMode="auto">
            <a:xfrm flipV="1">
              <a:off x="1046088" y="4988073"/>
              <a:ext cx="303486" cy="35807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Прямая соединительная линия 126"/>
            <p:cNvCxnSpPr/>
            <p:nvPr/>
          </p:nvCxnSpPr>
          <p:spPr bwMode="auto">
            <a:xfrm>
              <a:off x="771270" y="5179433"/>
              <a:ext cx="258538" cy="187473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Прямая соединительная линия 130"/>
            <p:cNvCxnSpPr/>
            <p:nvPr/>
          </p:nvCxnSpPr>
          <p:spPr bwMode="auto">
            <a:xfrm flipV="1">
              <a:off x="1054591" y="5349514"/>
              <a:ext cx="303485" cy="35807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Прямая соединительная линия 132"/>
            <p:cNvCxnSpPr/>
            <p:nvPr/>
          </p:nvCxnSpPr>
          <p:spPr bwMode="auto">
            <a:xfrm flipV="1">
              <a:off x="782449" y="4805227"/>
              <a:ext cx="303486" cy="35807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Прямая соединительная линия 133"/>
            <p:cNvCxnSpPr/>
            <p:nvPr/>
          </p:nvCxnSpPr>
          <p:spPr bwMode="auto">
            <a:xfrm>
              <a:off x="1102945" y="4800981"/>
              <a:ext cx="258538" cy="187472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19" name="Группа 218"/>
          <p:cNvGrpSpPr/>
          <p:nvPr/>
        </p:nvGrpSpPr>
        <p:grpSpPr>
          <a:xfrm rot="18617565">
            <a:off x="1676716" y="2475539"/>
            <a:ext cx="1299905" cy="1050094"/>
            <a:chOff x="5960632" y="-1389213"/>
            <a:chExt cx="1299905" cy="923397"/>
          </a:xfrm>
        </p:grpSpPr>
        <p:sp>
          <p:nvSpPr>
            <p:cNvPr id="242" name="Line 213"/>
            <p:cNvSpPr>
              <a:spLocks noChangeShapeType="1"/>
            </p:cNvSpPr>
            <p:nvPr/>
          </p:nvSpPr>
          <p:spPr bwMode="auto">
            <a:xfrm rot="14586557">
              <a:off x="7090611" y="-637171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5" name="Line 213"/>
            <p:cNvSpPr>
              <a:spLocks noChangeShapeType="1"/>
            </p:cNvSpPr>
            <p:nvPr/>
          </p:nvSpPr>
          <p:spPr bwMode="auto">
            <a:xfrm rot="14586557">
              <a:off x="7129109" y="-597245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6" name="Line 213"/>
            <p:cNvSpPr>
              <a:spLocks noChangeShapeType="1"/>
            </p:cNvSpPr>
            <p:nvPr/>
          </p:nvSpPr>
          <p:spPr bwMode="auto">
            <a:xfrm rot="14586557">
              <a:off x="6092061" y="-1520642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7" name="Line 213"/>
            <p:cNvSpPr>
              <a:spLocks noChangeShapeType="1"/>
            </p:cNvSpPr>
            <p:nvPr/>
          </p:nvSpPr>
          <p:spPr bwMode="auto">
            <a:xfrm rot="14586557">
              <a:off x="6130557" y="-1480713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855093" y="2483302"/>
            <a:ext cx="3214689" cy="995362"/>
            <a:chOff x="609249" y="5197473"/>
            <a:chExt cx="3741067" cy="995362"/>
          </a:xfrm>
        </p:grpSpPr>
        <p:sp>
          <p:nvSpPr>
            <p:cNvPr id="273" name="Arc 8"/>
            <p:cNvSpPr>
              <a:spLocks noChangeAspect="1"/>
            </p:cNvSpPr>
            <p:nvPr/>
          </p:nvSpPr>
          <p:spPr bwMode="auto">
            <a:xfrm rot="10800000" flipH="1">
              <a:off x="1687232" y="5197473"/>
              <a:ext cx="2663084" cy="933451"/>
            </a:xfrm>
            <a:prstGeom prst="arc">
              <a:avLst>
                <a:gd name="adj1" fmla="val 18910396"/>
                <a:gd name="adj2" fmla="val 814399"/>
              </a:avLst>
            </a:prstGeom>
            <a:noFill/>
            <a:ln w="57150">
              <a:solidFill>
                <a:srgbClr val="00CC0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2" name="Arc 7"/>
            <p:cNvSpPr>
              <a:spLocks noChangeAspect="1"/>
            </p:cNvSpPr>
            <p:nvPr/>
          </p:nvSpPr>
          <p:spPr bwMode="auto">
            <a:xfrm rot="10800000">
              <a:off x="609249" y="5845174"/>
              <a:ext cx="1876339" cy="345281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2435"/>
                <a:gd name="T2" fmla="*/ 21584 w 21600"/>
                <a:gd name="T3" fmla="*/ 22435 h 22435"/>
                <a:gd name="T4" fmla="*/ 0 w 21600"/>
                <a:gd name="T5" fmla="*/ 21593 h 2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435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</a:path>
                <a:path w="21600" h="22435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57150">
              <a:solidFill>
                <a:srgbClr val="00CC0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" name="Arc 8"/>
            <p:cNvSpPr>
              <a:spLocks noChangeAspect="1"/>
            </p:cNvSpPr>
            <p:nvPr/>
          </p:nvSpPr>
          <p:spPr bwMode="auto">
            <a:xfrm rot="10800000" flipH="1">
              <a:off x="975044" y="5852318"/>
              <a:ext cx="2663084" cy="340517"/>
            </a:xfrm>
            <a:prstGeom prst="arc">
              <a:avLst>
                <a:gd name="adj1" fmla="val 18683572"/>
                <a:gd name="adj2" fmla="val 21294222"/>
              </a:avLst>
            </a:prstGeom>
            <a:noFill/>
            <a:ln w="57150">
              <a:solidFill>
                <a:srgbClr val="00CC0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74" name="Группа 173"/>
          <p:cNvGrpSpPr>
            <a:grpSpLocks noChangeAspect="1"/>
          </p:cNvGrpSpPr>
          <p:nvPr/>
        </p:nvGrpSpPr>
        <p:grpSpPr>
          <a:xfrm flipV="1">
            <a:off x="1243125" y="2597172"/>
            <a:ext cx="2223632" cy="756422"/>
            <a:chOff x="6328335" y="4777293"/>
            <a:chExt cx="3970778" cy="1350762"/>
          </a:xfrm>
        </p:grpSpPr>
        <p:cxnSp>
          <p:nvCxnSpPr>
            <p:cNvPr id="177" name="Прямая соединительная линия 176"/>
            <p:cNvCxnSpPr/>
            <p:nvPr/>
          </p:nvCxnSpPr>
          <p:spPr bwMode="auto">
            <a:xfrm>
              <a:off x="9172881" y="5917707"/>
              <a:ext cx="210754" cy="21034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9" name="Прямая соединительная линия 178"/>
            <p:cNvCxnSpPr/>
            <p:nvPr/>
          </p:nvCxnSpPr>
          <p:spPr bwMode="auto">
            <a:xfrm>
              <a:off x="6328335" y="5738086"/>
              <a:ext cx="321954" cy="3439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Прямая соединительная линия 182"/>
            <p:cNvCxnSpPr/>
            <p:nvPr/>
          </p:nvCxnSpPr>
          <p:spPr bwMode="auto">
            <a:xfrm>
              <a:off x="9958936" y="5217889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3" name="Прямая соединительная линия 152"/>
            <p:cNvCxnSpPr/>
            <p:nvPr/>
          </p:nvCxnSpPr>
          <p:spPr bwMode="auto">
            <a:xfrm>
              <a:off x="7851041" y="4777293"/>
              <a:ext cx="210754" cy="21034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7" name="Группа 86"/>
          <p:cNvGrpSpPr/>
          <p:nvPr/>
        </p:nvGrpSpPr>
        <p:grpSpPr>
          <a:xfrm>
            <a:off x="823686" y="2503599"/>
            <a:ext cx="3062286" cy="3827461"/>
            <a:chOff x="613568" y="1889918"/>
            <a:chExt cx="3062286" cy="3827461"/>
          </a:xfrm>
        </p:grpSpPr>
        <p:sp>
          <p:nvSpPr>
            <p:cNvPr id="132120" name="Oval 24"/>
            <p:cNvSpPr>
              <a:spLocks noChangeAspect="1" noChangeArrowheads="1"/>
            </p:cNvSpPr>
            <p:nvPr/>
          </p:nvSpPr>
          <p:spPr bwMode="auto">
            <a:xfrm>
              <a:off x="3618704" y="2137570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1" name="Oval 25"/>
            <p:cNvSpPr>
              <a:spLocks noChangeAspect="1" noChangeArrowheads="1"/>
            </p:cNvSpPr>
            <p:nvPr/>
          </p:nvSpPr>
          <p:spPr bwMode="auto">
            <a:xfrm>
              <a:off x="2717799" y="276463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2" name="Oval 26"/>
            <p:cNvSpPr>
              <a:spLocks noChangeAspect="1" noChangeArrowheads="1"/>
            </p:cNvSpPr>
            <p:nvPr/>
          </p:nvSpPr>
          <p:spPr bwMode="auto">
            <a:xfrm>
              <a:off x="3616324" y="503396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3" name="Oval 27"/>
            <p:cNvSpPr>
              <a:spLocks noChangeAspect="1" noChangeArrowheads="1"/>
            </p:cNvSpPr>
            <p:nvPr/>
          </p:nvSpPr>
          <p:spPr bwMode="auto">
            <a:xfrm>
              <a:off x="2105819" y="5219699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4" name="Oval 28"/>
            <p:cNvSpPr>
              <a:spLocks noChangeAspect="1" noChangeArrowheads="1"/>
            </p:cNvSpPr>
            <p:nvPr/>
          </p:nvSpPr>
          <p:spPr bwMode="auto">
            <a:xfrm>
              <a:off x="622300" y="2519363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6" name="Oval 30"/>
            <p:cNvSpPr>
              <a:spLocks noChangeAspect="1" noChangeArrowheads="1"/>
            </p:cNvSpPr>
            <p:nvPr/>
          </p:nvSpPr>
          <p:spPr bwMode="auto">
            <a:xfrm>
              <a:off x="2096295" y="2326478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7" name="Oval 31"/>
            <p:cNvSpPr>
              <a:spLocks noChangeAspect="1" noChangeArrowheads="1"/>
            </p:cNvSpPr>
            <p:nvPr/>
          </p:nvSpPr>
          <p:spPr bwMode="auto">
            <a:xfrm>
              <a:off x="1520825" y="1889918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Oval 26"/>
            <p:cNvSpPr>
              <a:spLocks noChangeAspect="1" noChangeArrowheads="1"/>
            </p:cNvSpPr>
            <p:nvPr/>
          </p:nvSpPr>
          <p:spPr bwMode="auto">
            <a:xfrm>
              <a:off x="2728118" y="5660229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Oval 26"/>
            <p:cNvSpPr>
              <a:spLocks noChangeAspect="1" noChangeArrowheads="1"/>
            </p:cNvSpPr>
            <p:nvPr/>
          </p:nvSpPr>
          <p:spPr bwMode="auto">
            <a:xfrm>
              <a:off x="1518443" y="4774404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Oval 26"/>
            <p:cNvSpPr>
              <a:spLocks noChangeAspect="1" noChangeArrowheads="1"/>
            </p:cNvSpPr>
            <p:nvPr/>
          </p:nvSpPr>
          <p:spPr bwMode="auto">
            <a:xfrm>
              <a:off x="613568" y="5414960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3" dur="2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4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/>
      <p:bldP spid="249" grpId="0"/>
      <p:bldP spid="212" grpId="0" animBg="1"/>
      <p:bldP spid="275" grpId="0" animBg="1"/>
      <p:bldP spid="276" grpId="0" animBg="1"/>
      <p:bldP spid="2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dirty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67</Words>
  <Application>Microsoft Office PowerPoint</Application>
  <PresentationFormat>Экран (4:3)</PresentationFormat>
  <Paragraphs>36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1_Office Theme</vt:lpstr>
      <vt:lpstr>Оформление по умолчанию</vt:lpstr>
      <vt:lpstr>Формула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2011-08-08T15:35:21Z</dcterms:modified>
</cp:coreProperties>
</file>