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5"/>
  </p:notesMasterIdLst>
  <p:sldIdLst>
    <p:sldId id="299" r:id="rId3"/>
    <p:sldId id="27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000080"/>
    <a:srgbClr val="FFFFCC"/>
    <a:srgbClr val="FF9900"/>
    <a:srgbClr val="0066CC"/>
    <a:srgbClr val="00CC00"/>
    <a:srgbClr val="008000"/>
    <a:srgbClr val="002060"/>
    <a:srgbClr val="FFFF66"/>
    <a:srgbClr val="99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5" autoAdjust="0"/>
    <p:restoredTop sz="99821" autoAdjust="0"/>
  </p:normalViewPr>
  <p:slideViewPr>
    <p:cSldViewPr snapToGrid="0">
      <p:cViewPr>
        <p:scale>
          <a:sx n="66" d="100"/>
          <a:sy n="66" d="100"/>
        </p:scale>
        <p:origin x="-136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11.08.2011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AutoShape 4"/>
          <p:cNvSpPr>
            <a:spLocks noChangeArrowheads="1"/>
          </p:cNvSpPr>
          <p:nvPr userDrawn="1"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oleObject" Target="../embeddings/oleObject7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.bin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slide" Target="slide2.xml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0.jpe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larivkov-geo.ucoz.ru/" TargetMode="External"/><Relationship Id="rId3" Type="http://schemas.openxmlformats.org/officeDocument/2006/relationships/hyperlink" Target="http://www.alleng.ru/d/math/math442.htm" TargetMode="External"/><Relationship Id="rId7" Type="http://schemas.openxmlformats.org/officeDocument/2006/relationships/image" Target="../media/image1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hyperlink" Target="http://office.microsoft.com/ru-ru/images/MC900434393.aspx" TargetMode="External"/><Relationship Id="rId4" Type="http://schemas.openxmlformats.org/officeDocument/2006/relationships/hyperlink" Target="http://www.mathege.ru:8080/or/ege/ShowProblems.html?posMask=256&amp;showProto=true" TargetMode="External"/><Relationship Id="rId9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1583644" cy="457200"/>
        </p:xfrm>
        <a:graphic>
          <a:graphicData uri="http://schemas.openxmlformats.org/drawingml/2006/table">
            <a:tbl>
              <a:tblPr/>
              <a:tblGrid>
                <a:gridCol w="1583644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№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27045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9593" y="183018"/>
            <a:ext cx="1566636" cy="4286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grpSp>
        <p:nvGrpSpPr>
          <p:cNvPr id="264" name="Группа 263"/>
          <p:cNvGrpSpPr/>
          <p:nvPr/>
        </p:nvGrpSpPr>
        <p:grpSpPr>
          <a:xfrm>
            <a:off x="567077" y="3522437"/>
            <a:ext cx="3145406" cy="1760763"/>
            <a:chOff x="559820" y="4422323"/>
            <a:chExt cx="3145406" cy="1760763"/>
          </a:xfrm>
        </p:grpSpPr>
        <p:sp>
          <p:nvSpPr>
            <p:cNvPr id="265" name="AutoShape 3"/>
            <p:cNvSpPr>
              <a:spLocks noChangeAspect="1" noChangeArrowheads="1"/>
            </p:cNvSpPr>
            <p:nvPr/>
          </p:nvSpPr>
          <p:spPr bwMode="auto">
            <a:xfrm>
              <a:off x="559820" y="4438650"/>
              <a:ext cx="3143249" cy="1744436"/>
            </a:xfrm>
            <a:prstGeom prst="can">
              <a:avLst>
                <a:gd name="adj" fmla="val 50000"/>
              </a:avLst>
            </a:prstGeom>
            <a:solidFill>
              <a:schemeClr val="accent3">
                <a:lumMod val="90000"/>
                <a:alpha val="34000"/>
              </a:schemeClr>
            </a:solidFill>
            <a:ln w="28575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" name="Arc 8"/>
            <p:cNvSpPr>
              <a:spLocks noChangeAspect="1"/>
            </p:cNvSpPr>
            <p:nvPr/>
          </p:nvSpPr>
          <p:spPr bwMode="auto">
            <a:xfrm rot="10800000" flipH="1" flipV="1">
              <a:off x="2029642" y="4427083"/>
              <a:ext cx="1675584" cy="488450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1949"/>
                <a:gd name="T2" fmla="*/ 21597 w 21600"/>
                <a:gd name="T3" fmla="*/ 21949 h 21949"/>
                <a:gd name="T4" fmla="*/ 0 w 21600"/>
                <a:gd name="T5" fmla="*/ 21593 h 2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949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</a:path>
                <a:path w="21600" h="21949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28575">
              <a:solidFill>
                <a:srgbClr val="002060"/>
              </a:solidFill>
              <a:prstDash val="dash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" name="Arc 7"/>
            <p:cNvSpPr>
              <a:spLocks noChangeAspect="1"/>
            </p:cNvSpPr>
            <p:nvPr/>
          </p:nvSpPr>
          <p:spPr bwMode="auto">
            <a:xfrm rot="10800000" flipV="1">
              <a:off x="560157" y="4422323"/>
              <a:ext cx="1502005" cy="490355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2435"/>
                <a:gd name="T2" fmla="*/ 21584 w 21600"/>
                <a:gd name="T3" fmla="*/ 22435 h 22435"/>
                <a:gd name="T4" fmla="*/ 0 w 21600"/>
                <a:gd name="T5" fmla="*/ 21593 h 22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2435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</a:path>
                <a:path w="21600" h="22435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28575">
              <a:solidFill>
                <a:srgbClr val="002060"/>
              </a:solidFill>
              <a:prstDash val="dash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8" name="Arc 8"/>
            <p:cNvSpPr>
              <a:spLocks noChangeAspect="1"/>
            </p:cNvSpPr>
            <p:nvPr/>
          </p:nvSpPr>
          <p:spPr bwMode="auto">
            <a:xfrm rot="10800000" flipH="1">
              <a:off x="1983605" y="4840967"/>
              <a:ext cx="1707105" cy="490651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1949"/>
                <a:gd name="T2" fmla="*/ 21597 w 21600"/>
                <a:gd name="T3" fmla="*/ 21949 h 21949"/>
                <a:gd name="T4" fmla="*/ 0 w 21600"/>
                <a:gd name="T5" fmla="*/ 21593 h 2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949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</a:path>
                <a:path w="21600" h="21949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28575">
              <a:solidFill>
                <a:srgbClr val="002060"/>
              </a:solidFill>
              <a:prstDash val="solid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9" name="Arc 7"/>
            <p:cNvSpPr>
              <a:spLocks noChangeAspect="1"/>
            </p:cNvSpPr>
            <p:nvPr/>
          </p:nvSpPr>
          <p:spPr bwMode="auto">
            <a:xfrm rot="10800000">
              <a:off x="576262" y="4840513"/>
              <a:ext cx="1500639" cy="490355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2435"/>
                <a:gd name="T2" fmla="*/ 21584 w 21600"/>
                <a:gd name="T3" fmla="*/ 22435 h 22435"/>
                <a:gd name="T4" fmla="*/ 0 w 21600"/>
                <a:gd name="T5" fmla="*/ 21593 h 22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2435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</a:path>
                <a:path w="21600" h="22435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28575">
              <a:solidFill>
                <a:srgbClr val="002060"/>
              </a:solidFill>
              <a:prstDash val="solid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30" name="AutoShape 2"/>
          <p:cNvSpPr>
            <a:spLocks noChangeArrowheads="1"/>
          </p:cNvSpPr>
          <p:nvPr/>
        </p:nvSpPr>
        <p:spPr bwMode="auto">
          <a:xfrm>
            <a:off x="-2303719" y="2212749"/>
            <a:ext cx="2268000" cy="1260000"/>
          </a:xfrm>
          <a:prstGeom prst="cube">
            <a:avLst>
              <a:gd name="adj" fmla="val 36519"/>
            </a:avLst>
          </a:prstGeom>
          <a:blipFill>
            <a:blip r:embed="rId4" cstate="print"/>
            <a:tile tx="0" ty="0" sx="100000" sy="100000" flip="none" algn="tl"/>
          </a:blipFill>
          <a:ln w="2857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63" name="Группа 262"/>
          <p:cNvGrpSpPr/>
          <p:nvPr/>
        </p:nvGrpSpPr>
        <p:grpSpPr>
          <a:xfrm>
            <a:off x="559820" y="4422323"/>
            <a:ext cx="3145406" cy="2017372"/>
            <a:chOff x="559820" y="4422323"/>
            <a:chExt cx="3145406" cy="2017372"/>
          </a:xfrm>
        </p:grpSpPr>
        <p:sp>
          <p:nvSpPr>
            <p:cNvPr id="252" name="AutoShape 3"/>
            <p:cNvSpPr>
              <a:spLocks noChangeAspect="1" noChangeArrowheads="1"/>
            </p:cNvSpPr>
            <p:nvPr/>
          </p:nvSpPr>
          <p:spPr bwMode="auto">
            <a:xfrm>
              <a:off x="559820" y="4438650"/>
              <a:ext cx="3143249" cy="2001045"/>
            </a:xfrm>
            <a:prstGeom prst="can">
              <a:avLst>
                <a:gd name="adj" fmla="val 43851"/>
              </a:avLst>
            </a:prstGeom>
            <a:solidFill>
              <a:schemeClr val="accent3">
                <a:lumMod val="90000"/>
                <a:alpha val="34000"/>
              </a:schemeClr>
            </a:solidFill>
            <a:ln w="28575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4" name="Arc 8"/>
            <p:cNvSpPr>
              <a:spLocks noChangeAspect="1"/>
            </p:cNvSpPr>
            <p:nvPr/>
          </p:nvSpPr>
          <p:spPr bwMode="auto">
            <a:xfrm rot="10800000" flipH="1" flipV="1">
              <a:off x="2029642" y="4427083"/>
              <a:ext cx="1675584" cy="488450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1949"/>
                <a:gd name="T2" fmla="*/ 21597 w 21600"/>
                <a:gd name="T3" fmla="*/ 21949 h 21949"/>
                <a:gd name="T4" fmla="*/ 0 w 21600"/>
                <a:gd name="T5" fmla="*/ 21593 h 2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949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</a:path>
                <a:path w="21600" h="21949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28575">
              <a:solidFill>
                <a:srgbClr val="002060"/>
              </a:solidFill>
              <a:prstDash val="dash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9" name="Arc 7"/>
            <p:cNvSpPr>
              <a:spLocks noChangeAspect="1"/>
            </p:cNvSpPr>
            <p:nvPr/>
          </p:nvSpPr>
          <p:spPr bwMode="auto">
            <a:xfrm rot="10800000" flipV="1">
              <a:off x="560157" y="4422323"/>
              <a:ext cx="1502005" cy="490355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2435"/>
                <a:gd name="T2" fmla="*/ 21584 w 21600"/>
                <a:gd name="T3" fmla="*/ 22435 h 22435"/>
                <a:gd name="T4" fmla="*/ 0 w 21600"/>
                <a:gd name="T5" fmla="*/ 21593 h 22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2435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</a:path>
                <a:path w="21600" h="22435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28575">
              <a:solidFill>
                <a:srgbClr val="002060"/>
              </a:solidFill>
              <a:prstDash val="dash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1" name="Arc 7"/>
            <p:cNvSpPr>
              <a:spLocks noChangeAspect="1"/>
            </p:cNvSpPr>
            <p:nvPr/>
          </p:nvSpPr>
          <p:spPr bwMode="auto">
            <a:xfrm rot="10800000">
              <a:off x="576262" y="4840513"/>
              <a:ext cx="1500639" cy="490355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2435"/>
                <a:gd name="T2" fmla="*/ 21584 w 21600"/>
                <a:gd name="T3" fmla="*/ 22435 h 22435"/>
                <a:gd name="T4" fmla="*/ 0 w 21600"/>
                <a:gd name="T5" fmla="*/ 21593 h 22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2435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</a:path>
                <a:path w="21600" h="22435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28575">
              <a:solidFill>
                <a:srgbClr val="002060"/>
              </a:solidFill>
              <a:prstDash val="solid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0" name="Arc 8"/>
            <p:cNvSpPr>
              <a:spLocks noChangeAspect="1"/>
            </p:cNvSpPr>
            <p:nvPr/>
          </p:nvSpPr>
          <p:spPr bwMode="auto">
            <a:xfrm rot="10800000" flipH="1">
              <a:off x="1983605" y="4840967"/>
              <a:ext cx="1707105" cy="490651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1949"/>
                <a:gd name="T2" fmla="*/ 21597 w 21600"/>
                <a:gd name="T3" fmla="*/ 21949 h 21949"/>
                <a:gd name="T4" fmla="*/ 0 w 21600"/>
                <a:gd name="T5" fmla="*/ 21593 h 2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949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</a:path>
                <a:path w="21600" h="21949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28575">
              <a:solidFill>
                <a:srgbClr val="002060"/>
              </a:solidFill>
              <a:prstDash val="solid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60" name="Группа 159"/>
          <p:cNvGrpSpPr>
            <a:grpSpLocks noChangeAspect="1"/>
          </p:cNvGrpSpPr>
          <p:nvPr/>
        </p:nvGrpSpPr>
        <p:grpSpPr>
          <a:xfrm>
            <a:off x="555057" y="2782094"/>
            <a:ext cx="3143249" cy="3662363"/>
            <a:chOff x="1244279" y="1964740"/>
            <a:chExt cx="2619375" cy="3051969"/>
          </a:xfrm>
        </p:grpSpPr>
        <p:sp>
          <p:nvSpPr>
            <p:cNvPr id="151" name="AutoShape 3"/>
            <p:cNvSpPr>
              <a:spLocks noChangeAspect="1" noChangeArrowheads="1"/>
            </p:cNvSpPr>
            <p:nvPr/>
          </p:nvSpPr>
          <p:spPr bwMode="auto">
            <a:xfrm>
              <a:off x="1244279" y="1964740"/>
              <a:ext cx="2619375" cy="3051969"/>
            </a:xfrm>
            <a:prstGeom prst="can">
              <a:avLst>
                <a:gd name="adj" fmla="val 28143"/>
              </a:avLst>
            </a:prstGeom>
            <a:noFill/>
            <a:ln w="28575">
              <a:solidFill>
                <a:srgbClr val="002060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2" name="Arc 7"/>
            <p:cNvSpPr>
              <a:spLocks noChangeAspect="1"/>
            </p:cNvSpPr>
            <p:nvPr/>
          </p:nvSpPr>
          <p:spPr bwMode="auto">
            <a:xfrm rot="10800000" flipV="1">
              <a:off x="1246262" y="4268599"/>
              <a:ext cx="1174751" cy="408629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2435"/>
                <a:gd name="T2" fmla="*/ 21584 w 21600"/>
                <a:gd name="T3" fmla="*/ 22435 h 22435"/>
                <a:gd name="T4" fmla="*/ 0 w 21600"/>
                <a:gd name="T5" fmla="*/ 21593 h 22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2435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</a:path>
                <a:path w="21600" h="22435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28575">
              <a:solidFill>
                <a:srgbClr val="002060"/>
              </a:solidFill>
              <a:prstDash val="dash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" name="Arc 8"/>
            <p:cNvSpPr>
              <a:spLocks noChangeAspect="1"/>
            </p:cNvSpPr>
            <p:nvPr/>
          </p:nvSpPr>
          <p:spPr bwMode="auto">
            <a:xfrm rot="10800000" flipH="1" flipV="1">
              <a:off x="2439081" y="4268599"/>
              <a:ext cx="1422588" cy="407042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1949"/>
                <a:gd name="T2" fmla="*/ 21597 w 21600"/>
                <a:gd name="T3" fmla="*/ 21949 h 21949"/>
                <a:gd name="T4" fmla="*/ 0 w 21600"/>
                <a:gd name="T5" fmla="*/ 21593 h 2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949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</a:path>
                <a:path w="21600" h="21949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28575">
              <a:solidFill>
                <a:srgbClr val="002060"/>
              </a:solidFill>
              <a:prstDash val="dash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1753849" y="203200"/>
            <a:ext cx="707083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/>
              <a:t>В цилиндрический сосуд налили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2000 см</a:t>
            </a:r>
            <a:r>
              <a:rPr lang="ru-RU" sz="28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/>
              <a:t>воды. Уровень воды при этом достигает высоты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12 см</a:t>
            </a:r>
            <a:r>
              <a:rPr lang="ru-RU" sz="2400" dirty="0" smtClean="0"/>
              <a:t>. В жидкость полностью погрузили деталь. При этом уровень жидкости в сосуде поднялся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 см</a:t>
            </a:r>
            <a:r>
              <a:rPr lang="ru-RU" sz="2400" dirty="0" smtClean="0"/>
              <a:t>. Чему равен объем детали? Ответ выразите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ru-RU" sz="28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sp>
        <p:nvSpPr>
          <p:cNvPr id="8" name="Rectangle 36"/>
          <p:cNvSpPr>
            <a:spLocks noChangeArrowheads="1"/>
          </p:cNvSpPr>
          <p:nvPr/>
        </p:nvSpPr>
        <p:spPr bwMode="auto">
          <a:xfrm>
            <a:off x="192088" y="181429"/>
            <a:ext cx="156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281214" y="665389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0" name="AutoShap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073345" y="6189664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11" name="Rectangle 110"/>
          <p:cNvSpPr>
            <a:spLocks noChangeArrowheads="1"/>
          </p:cNvSpPr>
          <p:nvPr/>
        </p:nvSpPr>
        <p:spPr bwMode="auto">
          <a:xfrm>
            <a:off x="5465082" y="6163016"/>
            <a:ext cx="2365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1500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12" name="Picture 103" descr="0043439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175655"/>
            <a:ext cx="1652587" cy="1128712"/>
          </a:xfrm>
          <a:prstGeom prst="rect">
            <a:avLst/>
          </a:prstGeom>
          <a:noFill/>
        </p:spPr>
      </p:pic>
      <p:cxnSp>
        <p:nvCxnSpPr>
          <p:cNvPr id="211" name="Прямая со стрелкой 210"/>
          <p:cNvCxnSpPr/>
          <p:nvPr/>
        </p:nvCxnSpPr>
        <p:spPr bwMode="auto">
          <a:xfrm flipV="1">
            <a:off x="1901371" y="609600"/>
            <a:ext cx="6023429" cy="0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212" name="Oval 222"/>
          <p:cNvSpPr>
            <a:spLocks noChangeAspect="1" noChangeArrowheads="1"/>
          </p:cNvSpPr>
          <p:nvPr/>
        </p:nvSpPr>
        <p:spPr bwMode="auto">
          <a:xfrm>
            <a:off x="3571627" y="2466971"/>
            <a:ext cx="506887" cy="540000"/>
          </a:xfrm>
          <a:prstGeom prst="ellipse">
            <a:avLst/>
          </a:prstGeom>
          <a:noFill/>
          <a:ln w="28575" algn="ctr">
            <a:solidFill>
              <a:srgbClr val="99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 i="0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?</a:t>
            </a:r>
          </a:p>
        </p:txBody>
      </p:sp>
      <p:cxnSp>
        <p:nvCxnSpPr>
          <p:cNvPr id="92" name="Прямая со стрелкой 91"/>
          <p:cNvCxnSpPr/>
          <p:nvPr/>
        </p:nvCxnSpPr>
        <p:spPr bwMode="auto">
          <a:xfrm>
            <a:off x="2830286" y="972456"/>
            <a:ext cx="3425371" cy="14515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94" name="Прямая со стрелкой 93"/>
          <p:cNvCxnSpPr/>
          <p:nvPr/>
        </p:nvCxnSpPr>
        <p:spPr bwMode="auto">
          <a:xfrm>
            <a:off x="1915885" y="1669142"/>
            <a:ext cx="5413829" cy="1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119" name="Прямая со стрелкой 118"/>
          <p:cNvCxnSpPr/>
          <p:nvPr/>
        </p:nvCxnSpPr>
        <p:spPr bwMode="auto">
          <a:xfrm>
            <a:off x="1857830" y="957943"/>
            <a:ext cx="740228" cy="1588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graphicFrame>
        <p:nvGraphicFramePr>
          <p:cNvPr id="25792" name="Object 24"/>
          <p:cNvGraphicFramePr>
            <a:graphicFrameLocks noChangeAspect="1"/>
          </p:cNvGraphicFramePr>
          <p:nvPr/>
        </p:nvGraphicFramePr>
        <p:xfrm>
          <a:off x="4470627" y="2811009"/>
          <a:ext cx="4016375" cy="1344612"/>
        </p:xfrm>
        <a:graphic>
          <a:graphicData uri="http://schemas.openxmlformats.org/presentationml/2006/ole">
            <p:oleObj spid="_x0000_s132136" name="Формула" r:id="rId7" imgW="1663560" imgH="558720" progId="Equation.3">
              <p:embed/>
            </p:oleObj>
          </a:graphicData>
        </a:graphic>
      </p:graphicFrame>
      <p:cxnSp>
        <p:nvCxnSpPr>
          <p:cNvPr id="248" name="Прямая со стрелкой 247"/>
          <p:cNvCxnSpPr/>
          <p:nvPr/>
        </p:nvCxnSpPr>
        <p:spPr bwMode="auto">
          <a:xfrm flipV="1">
            <a:off x="4100284" y="1320801"/>
            <a:ext cx="3621316" cy="7256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graphicFrame>
        <p:nvGraphicFramePr>
          <p:cNvPr id="205" name="Object 24"/>
          <p:cNvGraphicFramePr>
            <a:graphicFrameLocks noChangeAspect="1"/>
          </p:cNvGraphicFramePr>
          <p:nvPr/>
        </p:nvGraphicFramePr>
        <p:xfrm>
          <a:off x="5388202" y="2478996"/>
          <a:ext cx="2319337" cy="733425"/>
        </p:xfrm>
        <a:graphic>
          <a:graphicData uri="http://schemas.openxmlformats.org/presentationml/2006/ole">
            <p:oleObj spid="_x0000_s132100" name="Формула" r:id="rId8" imgW="799920" imgH="253800" progId="Equation.3">
              <p:embed/>
            </p:oleObj>
          </a:graphicData>
        </a:graphic>
      </p:graphicFrame>
      <p:graphicFrame>
        <p:nvGraphicFramePr>
          <p:cNvPr id="90" name="Object 24"/>
          <p:cNvGraphicFramePr>
            <a:graphicFrameLocks noChangeAspect="1"/>
          </p:cNvGraphicFramePr>
          <p:nvPr/>
        </p:nvGraphicFramePr>
        <p:xfrm>
          <a:off x="5523593" y="3848780"/>
          <a:ext cx="2060575" cy="1098550"/>
        </p:xfrm>
        <a:graphic>
          <a:graphicData uri="http://schemas.openxmlformats.org/presentationml/2006/ole">
            <p:oleObj spid="_x0000_s132131" name="Формула" r:id="rId9" imgW="850680" imgH="457200" progId="Equation.3">
              <p:embed/>
            </p:oleObj>
          </a:graphicData>
        </a:graphic>
      </p:graphicFrame>
      <p:graphicFrame>
        <p:nvGraphicFramePr>
          <p:cNvPr id="86" name="Object 32"/>
          <p:cNvGraphicFramePr>
            <a:graphicFrameLocks noChangeAspect="1"/>
          </p:cNvGraphicFramePr>
          <p:nvPr/>
        </p:nvGraphicFramePr>
        <p:xfrm>
          <a:off x="2603500" y="4538663"/>
          <a:ext cx="365125" cy="393700"/>
        </p:xfrm>
        <a:graphic>
          <a:graphicData uri="http://schemas.openxmlformats.org/presentationml/2006/ole">
            <p:oleObj spid="_x0000_s132130" name="Формула" r:id="rId10" imgW="152280" imgH="164880" progId="Equation.3">
              <p:embed/>
            </p:oleObj>
          </a:graphicData>
        </a:graphic>
      </p:graphicFrame>
      <p:graphicFrame>
        <p:nvGraphicFramePr>
          <p:cNvPr id="49294" name="Object 32"/>
          <p:cNvGraphicFramePr>
            <a:graphicFrameLocks noChangeAspect="1"/>
          </p:cNvGraphicFramePr>
          <p:nvPr/>
        </p:nvGraphicFramePr>
        <p:xfrm>
          <a:off x="3746500" y="4926013"/>
          <a:ext cx="485775" cy="515937"/>
        </p:xfrm>
        <a:graphic>
          <a:graphicData uri="http://schemas.openxmlformats.org/presentationml/2006/ole">
            <p:oleObj spid="_x0000_s132139" name="Формула" r:id="rId11" imgW="203040" imgH="215640" progId="Equation.3">
              <p:embed/>
            </p:oleObj>
          </a:graphicData>
        </a:graphic>
      </p:graphicFrame>
      <p:cxnSp>
        <p:nvCxnSpPr>
          <p:cNvPr id="262" name="Прямая со стрелкой 261"/>
          <p:cNvCxnSpPr/>
          <p:nvPr/>
        </p:nvCxnSpPr>
        <p:spPr bwMode="auto">
          <a:xfrm>
            <a:off x="1828799" y="2075542"/>
            <a:ext cx="5413829" cy="1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118" name="Rectangle 221"/>
          <p:cNvSpPr>
            <a:spLocks noChangeArrowheads="1"/>
          </p:cNvSpPr>
          <p:nvPr/>
        </p:nvSpPr>
        <p:spPr bwMode="auto">
          <a:xfrm>
            <a:off x="3275147" y="5217831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3200" dirty="0" smtClean="0">
                <a:latin typeface="Times New Roman" pitchFamily="18" charset="0"/>
              </a:rPr>
              <a:t>12</a:t>
            </a:r>
            <a:endParaRPr lang="ru-RU" sz="3200" dirty="0">
              <a:latin typeface="Times New Roman" pitchFamily="18" charset="0"/>
            </a:endParaRPr>
          </a:p>
        </p:txBody>
      </p:sp>
      <p:grpSp>
        <p:nvGrpSpPr>
          <p:cNvPr id="270" name="Группа 269"/>
          <p:cNvGrpSpPr/>
          <p:nvPr/>
        </p:nvGrpSpPr>
        <p:grpSpPr>
          <a:xfrm>
            <a:off x="2062522" y="3887674"/>
            <a:ext cx="1254919" cy="1277257"/>
            <a:chOff x="2069779" y="4794816"/>
            <a:chExt cx="1254919" cy="1277257"/>
          </a:xfrm>
        </p:grpSpPr>
        <p:sp>
          <p:nvSpPr>
            <p:cNvPr id="271" name="Line 14"/>
            <p:cNvSpPr>
              <a:spLocks noChangeShapeType="1"/>
            </p:cNvSpPr>
            <p:nvPr/>
          </p:nvSpPr>
          <p:spPr bwMode="auto">
            <a:xfrm flipH="1" flipV="1">
              <a:off x="2130102" y="4840399"/>
              <a:ext cx="1170424" cy="326798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3" name="Line 14"/>
            <p:cNvSpPr>
              <a:spLocks noChangeShapeType="1"/>
            </p:cNvSpPr>
            <p:nvPr/>
          </p:nvSpPr>
          <p:spPr bwMode="auto">
            <a:xfrm flipH="1" flipV="1">
              <a:off x="3299503" y="5166970"/>
              <a:ext cx="0" cy="905103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5" name="Oval 28"/>
            <p:cNvSpPr>
              <a:spLocks noChangeAspect="1" noChangeArrowheads="1"/>
            </p:cNvSpPr>
            <p:nvPr/>
          </p:nvSpPr>
          <p:spPr bwMode="auto">
            <a:xfrm>
              <a:off x="2069779" y="4794816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6" name="Oval 28"/>
            <p:cNvSpPr>
              <a:spLocks noChangeAspect="1" noChangeArrowheads="1"/>
            </p:cNvSpPr>
            <p:nvPr/>
          </p:nvSpPr>
          <p:spPr bwMode="auto">
            <a:xfrm>
              <a:off x="3267548" y="5132954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76" name="Rectangle 221"/>
          <p:cNvSpPr>
            <a:spLocks noChangeArrowheads="1"/>
          </p:cNvSpPr>
          <p:nvPr/>
        </p:nvSpPr>
        <p:spPr bwMode="auto">
          <a:xfrm>
            <a:off x="3344203" y="4165317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3200" dirty="0" smtClean="0">
                <a:latin typeface="Times New Roman" pitchFamily="18" charset="0"/>
              </a:rPr>
              <a:t>9</a:t>
            </a:r>
            <a:endParaRPr lang="ru-RU" sz="3200" dirty="0">
              <a:latin typeface="Times New Roman" pitchFamily="18" charset="0"/>
            </a:endParaRPr>
          </a:p>
        </p:txBody>
      </p:sp>
      <p:graphicFrame>
        <p:nvGraphicFramePr>
          <p:cNvPr id="2" name="Object 44"/>
          <p:cNvGraphicFramePr>
            <a:graphicFrameLocks noChangeAspect="1"/>
          </p:cNvGraphicFramePr>
          <p:nvPr/>
        </p:nvGraphicFramePr>
        <p:xfrm>
          <a:off x="3757613" y="4100513"/>
          <a:ext cx="547687" cy="515937"/>
        </p:xfrm>
        <a:graphic>
          <a:graphicData uri="http://schemas.openxmlformats.org/presentationml/2006/ole">
            <p:oleObj spid="_x0000_s132140" name="Формула" r:id="rId12" imgW="228600" imgH="215640" progId="Equation.3">
              <p:embed/>
            </p:oleObj>
          </a:graphicData>
        </a:graphic>
      </p:graphicFrame>
      <p:cxnSp>
        <p:nvCxnSpPr>
          <p:cNvPr id="277" name="Прямая со стрелкой 276"/>
          <p:cNvCxnSpPr/>
          <p:nvPr/>
        </p:nvCxnSpPr>
        <p:spPr bwMode="auto">
          <a:xfrm>
            <a:off x="2757713" y="2438400"/>
            <a:ext cx="2104573" cy="1588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grpSp>
        <p:nvGrpSpPr>
          <p:cNvPr id="260" name="Группа 259"/>
          <p:cNvGrpSpPr/>
          <p:nvPr/>
        </p:nvGrpSpPr>
        <p:grpSpPr>
          <a:xfrm>
            <a:off x="2069779" y="4794816"/>
            <a:ext cx="1254805" cy="1520825"/>
            <a:chOff x="2069779" y="4794816"/>
            <a:chExt cx="1254805" cy="1520825"/>
          </a:xfrm>
        </p:grpSpPr>
        <p:sp>
          <p:nvSpPr>
            <p:cNvPr id="115" name="Line 14"/>
            <p:cNvSpPr>
              <a:spLocks noChangeShapeType="1"/>
            </p:cNvSpPr>
            <p:nvPr/>
          </p:nvSpPr>
          <p:spPr bwMode="auto">
            <a:xfrm flipH="1" flipV="1">
              <a:off x="2139627" y="4828494"/>
              <a:ext cx="1158404" cy="324531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8" name="Line 14"/>
            <p:cNvSpPr>
              <a:spLocks noChangeShapeType="1"/>
            </p:cNvSpPr>
            <p:nvPr/>
          </p:nvSpPr>
          <p:spPr bwMode="auto">
            <a:xfrm flipH="1" flipV="1">
              <a:off x="2096083" y="6004151"/>
              <a:ext cx="1204329" cy="291874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9" name="Line 14"/>
            <p:cNvSpPr>
              <a:spLocks noChangeShapeType="1"/>
            </p:cNvSpPr>
            <p:nvPr/>
          </p:nvSpPr>
          <p:spPr bwMode="auto">
            <a:xfrm flipH="1" flipV="1">
              <a:off x="3294742" y="5155064"/>
              <a:ext cx="908" cy="1145724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7" name="Oval 28"/>
            <p:cNvSpPr>
              <a:spLocks noChangeAspect="1" noChangeArrowheads="1"/>
            </p:cNvSpPr>
            <p:nvPr/>
          </p:nvSpPr>
          <p:spPr bwMode="auto">
            <a:xfrm>
              <a:off x="2079190" y="597274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6" name="Oval 28"/>
            <p:cNvSpPr>
              <a:spLocks noChangeAspect="1" noChangeArrowheads="1"/>
            </p:cNvSpPr>
            <p:nvPr/>
          </p:nvSpPr>
          <p:spPr bwMode="auto">
            <a:xfrm>
              <a:off x="2069779" y="4794816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3" name="Oval 28"/>
            <p:cNvSpPr>
              <a:spLocks noChangeAspect="1" noChangeArrowheads="1"/>
            </p:cNvSpPr>
            <p:nvPr/>
          </p:nvSpPr>
          <p:spPr bwMode="auto">
            <a:xfrm>
              <a:off x="3267434" y="625849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5" name="Oval 28"/>
            <p:cNvSpPr>
              <a:spLocks noChangeAspect="1" noChangeArrowheads="1"/>
            </p:cNvSpPr>
            <p:nvPr/>
          </p:nvSpPr>
          <p:spPr bwMode="auto">
            <a:xfrm>
              <a:off x="3262671" y="5120254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61" name="Rectangle 110"/>
          <p:cNvSpPr>
            <a:spLocks noChangeArrowheads="1"/>
          </p:cNvSpPr>
          <p:nvPr/>
        </p:nvSpPr>
        <p:spPr bwMode="auto">
          <a:xfrm>
            <a:off x="4920343" y="3202102"/>
            <a:ext cx="34253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Составляем пропорцию: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grpSp>
        <p:nvGrpSpPr>
          <p:cNvPr id="272" name="Group 231"/>
          <p:cNvGrpSpPr>
            <a:grpSpLocks/>
          </p:cNvGrpSpPr>
          <p:nvPr/>
        </p:nvGrpSpPr>
        <p:grpSpPr bwMode="auto">
          <a:xfrm>
            <a:off x="6391963" y="3931104"/>
            <a:ext cx="514351" cy="881062"/>
            <a:chOff x="4840" y="3213"/>
            <a:chExt cx="324" cy="555"/>
          </a:xfrm>
        </p:grpSpPr>
        <p:sp>
          <p:nvSpPr>
            <p:cNvPr id="274" name="Line 227"/>
            <p:cNvSpPr>
              <a:spLocks noChangeShapeType="1"/>
            </p:cNvSpPr>
            <p:nvPr/>
          </p:nvSpPr>
          <p:spPr bwMode="auto">
            <a:xfrm flipV="1">
              <a:off x="4876" y="3213"/>
              <a:ext cx="288" cy="208"/>
            </a:xfrm>
            <a:prstGeom prst="line">
              <a:avLst/>
            </a:prstGeom>
            <a:noFill/>
            <a:ln w="38100">
              <a:solidFill>
                <a:srgbClr val="0066CC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278" name="Line 229"/>
            <p:cNvSpPr>
              <a:spLocks noChangeShapeType="1"/>
            </p:cNvSpPr>
            <p:nvPr/>
          </p:nvSpPr>
          <p:spPr bwMode="auto">
            <a:xfrm flipV="1">
              <a:off x="4840" y="3560"/>
              <a:ext cx="288" cy="208"/>
            </a:xfrm>
            <a:prstGeom prst="line">
              <a:avLst/>
            </a:prstGeom>
            <a:noFill/>
            <a:ln w="38100">
              <a:solidFill>
                <a:srgbClr val="0066CC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sp>
        <p:nvSpPr>
          <p:cNvPr id="282" name="Rectangle 237"/>
          <p:cNvSpPr>
            <a:spLocks noChangeArrowheads="1"/>
          </p:cNvSpPr>
          <p:nvPr/>
        </p:nvSpPr>
        <p:spPr bwMode="auto">
          <a:xfrm>
            <a:off x="6840310" y="3480028"/>
            <a:ext cx="5111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3200" dirty="0">
                <a:latin typeface="Times New Roman" pitchFamily="18" charset="0"/>
              </a:rPr>
              <a:t>1</a:t>
            </a:r>
          </a:p>
        </p:txBody>
      </p:sp>
      <p:sp>
        <p:nvSpPr>
          <p:cNvPr id="283" name="Rectangle 237"/>
          <p:cNvSpPr>
            <a:spLocks noChangeArrowheads="1"/>
          </p:cNvSpPr>
          <p:nvPr/>
        </p:nvSpPr>
        <p:spPr bwMode="auto">
          <a:xfrm>
            <a:off x="6767739" y="4713742"/>
            <a:ext cx="5111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3200" dirty="0">
                <a:latin typeface="Times New Roman" pitchFamily="18" charset="0"/>
              </a:rPr>
              <a:t>1</a:t>
            </a:r>
          </a:p>
        </p:txBody>
      </p:sp>
      <p:sp>
        <p:nvSpPr>
          <p:cNvPr id="284" name="AutoShape 179"/>
          <p:cNvSpPr>
            <a:spLocks noChangeArrowheads="1"/>
          </p:cNvSpPr>
          <p:nvPr/>
        </p:nvSpPr>
        <p:spPr bwMode="auto">
          <a:xfrm>
            <a:off x="4589687" y="3946753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285" name="Object 24"/>
          <p:cNvGraphicFramePr>
            <a:graphicFrameLocks noChangeAspect="1"/>
          </p:cNvGraphicFramePr>
          <p:nvPr/>
        </p:nvGraphicFramePr>
        <p:xfrm>
          <a:off x="5639253" y="3698195"/>
          <a:ext cx="1784350" cy="1038225"/>
        </p:xfrm>
        <a:graphic>
          <a:graphicData uri="http://schemas.openxmlformats.org/presentationml/2006/ole">
            <p:oleObj spid="_x0000_s132141" name="Формула" r:id="rId13" imgW="736560" imgH="431640" progId="Equation.3">
              <p:embed/>
            </p:oleObj>
          </a:graphicData>
        </a:graphic>
      </p:graphicFrame>
      <p:graphicFrame>
        <p:nvGraphicFramePr>
          <p:cNvPr id="286" name="Object 197"/>
          <p:cNvGraphicFramePr>
            <a:graphicFrameLocks noChangeAspect="1"/>
          </p:cNvGraphicFramePr>
          <p:nvPr/>
        </p:nvGraphicFramePr>
        <p:xfrm>
          <a:off x="4235450" y="5182961"/>
          <a:ext cx="4498975" cy="947738"/>
        </p:xfrm>
        <a:graphic>
          <a:graphicData uri="http://schemas.openxmlformats.org/presentationml/2006/ole">
            <p:oleObj spid="_x0000_s132142" name="Формула" r:id="rId14" imgW="1904760" imgH="393480" progId="Equation.3">
              <p:embed/>
            </p:oleObj>
          </a:graphicData>
        </a:graphic>
      </p:graphicFrame>
      <p:sp>
        <p:nvSpPr>
          <p:cNvPr id="287" name="AutoShape 137"/>
          <p:cNvSpPr>
            <a:spLocks noChangeArrowheads="1"/>
          </p:cNvSpPr>
          <p:nvPr/>
        </p:nvSpPr>
        <p:spPr bwMode="auto">
          <a:xfrm>
            <a:off x="4632553" y="4688342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288" name="Rectangle 130"/>
          <p:cNvSpPr>
            <a:spLocks noChangeArrowheads="1"/>
          </p:cNvSpPr>
          <p:nvPr/>
        </p:nvSpPr>
        <p:spPr bwMode="auto">
          <a:xfrm>
            <a:off x="5389109" y="4618029"/>
            <a:ext cx="22635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Из пропорции: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9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13873E-6 C 0.01598 -0.00624 0.06702 -0.03122 0.09914 -0.037 C 0.13125 -0.04255 0.15886 -0.03838 0.19237 -0.03515 C 0.22587 -0.03214 0.27275 -0.02867 0.29931 -0.01757 C 0.3257 -0.00624 0.34358 -0.00255 0.35087 0.03214 C 0.35834 0.06682 0.34445 0.1637 0.34306 0.19006 " pathEditMode="relative" rAng="0" ptsTypes="aaaaaa">
                                      <p:cBhvr>
                                        <p:cTn id="84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306 0.19006 L 0.34774 0.39954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105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71676E-6 C -0.02153 0.00902 -0.11927 0.04301 -0.12899 0.05364 C -0.13872 0.06428 -0.07847 0.06289 -0.05799 0.06428 C -0.0375 0.06567 -0.03542 0.07029 -0.00556 0.0622 C 0.0243 0.05411 0.09514 0.02544 0.12153 0.01573 " pathEditMode="relative" rAng="0" ptsTypes="aaaaa">
                                      <p:cBhvr>
                                        <p:cTn id="155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35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00"/>
                            </p:stCondLst>
                            <p:childTnLst>
                              <p:par>
                                <p:cTn id="19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3000"/>
                            </p:stCondLst>
                            <p:childTnLst>
                              <p:par>
                                <p:cTn id="19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3" dur="2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3" dur="2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000"/>
                            </p:stCondLst>
                            <p:childTnLst>
                              <p:par>
                                <p:cTn id="2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000"/>
                            </p:stCondLst>
                            <p:childTnLst>
                              <p:par>
                                <p:cTn id="2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30" grpId="0" animBg="1"/>
      <p:bldP spid="230" grpId="1" animBg="1"/>
      <p:bldP spid="11" grpId="0"/>
      <p:bldP spid="212" grpId="0" animBg="1"/>
      <p:bldP spid="212" grpId="1" animBg="1"/>
      <p:bldP spid="118" grpId="0"/>
      <p:bldP spid="276" grpId="0"/>
      <p:bldP spid="261" grpId="0"/>
      <p:bldP spid="282" grpId="0"/>
      <p:bldP spid="282" grpId="1"/>
      <p:bldP spid="283" grpId="0"/>
      <p:bldP spid="283" grpId="1"/>
      <p:bldP spid="284" grpId="0" animBg="1"/>
      <p:bldP spid="287" grpId="0" animBg="1"/>
      <p:bldP spid="2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268968" y="1296965"/>
            <a:ext cx="86137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en-US" sz="1800" i="0" dirty="0" smtClean="0">
                <a:solidFill>
                  <a:schemeClr val="tx1"/>
                </a:solidFill>
                <a:hlinkClick r:id="rId3"/>
              </a:rPr>
              <a:t>http://www.alleng.ru/d/math/math442.htm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r>
              <a:rPr lang="en-US" sz="1800" i="0" dirty="0" smtClean="0">
                <a:solidFill>
                  <a:schemeClr val="tx1"/>
                </a:solidFill>
              </a:rPr>
              <a:t> </a:t>
            </a:r>
            <a:endParaRPr lang="ru-RU" sz="1800" i="0" dirty="0" smtClean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latin typeface="Arial" charset="0"/>
              </a:rPr>
              <a:t>Открытый </a:t>
            </a:r>
            <a:r>
              <a:rPr lang="ru-RU" sz="1800" i="0" dirty="0">
                <a:latin typeface="Arial" charset="0"/>
              </a:rPr>
              <a:t>банк заданий по математике </a:t>
            </a:r>
            <a:r>
              <a:rPr lang="en-US" sz="1800" i="0" smtClean="0">
                <a:solidFill>
                  <a:schemeClr val="tx1"/>
                </a:solidFill>
                <a:hlinkClick r:id="rId4"/>
              </a:rPr>
              <a:t>http://www.mathege.ru:8080/or/ege/ShowProblems.html?posMask=256&amp;showProto=true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endParaRPr lang="ru-RU" sz="1800" i="0" dirty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://office.</a:t>
            </a:r>
            <a:r>
              <a:rPr lang="ru-RU" sz="1800" i="0" dirty="0">
                <a:solidFill>
                  <a:srgbClr val="002060"/>
                </a:solidFill>
                <a:hlinkClick r:id="rId5"/>
              </a:rPr>
              <a:t>microsoft.com/ru-r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1267" y="2515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8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35170" name="Picture 2" descr="http://www.alleng.ru/d_images/math/442_smal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53289" y="947058"/>
            <a:ext cx="523835" cy="67854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91</Words>
  <Application>Microsoft Office PowerPoint</Application>
  <PresentationFormat>Экран (4:3)</PresentationFormat>
  <Paragraphs>37</Paragraphs>
  <Slides>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1_Office Theme</vt:lpstr>
      <vt:lpstr>Оформление по умолчанию</vt:lpstr>
      <vt:lpstr>Формула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286</cp:revision>
  <dcterms:created xsi:type="dcterms:W3CDTF">2010-09-05T14:23:09Z</dcterms:created>
  <dcterms:modified xsi:type="dcterms:W3CDTF">2011-08-10T20:06:59Z</dcterms:modified>
</cp:coreProperties>
</file>