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6" r:id="rId3"/>
    <p:sldId id="27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165"/>
    <a:srgbClr val="FFE8C5"/>
    <a:srgbClr val="FFD79B"/>
    <a:srgbClr val="FFCCB3"/>
    <a:srgbClr val="FFFFCC"/>
    <a:srgbClr val="000000"/>
    <a:srgbClr val="FFFFFF"/>
    <a:srgbClr val="969696"/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5" autoAdjust="0"/>
    <p:restoredTop sz="77532" autoAdjust="0"/>
  </p:normalViewPr>
  <p:slideViewPr>
    <p:cSldViewPr snapToGrid="0">
      <p:cViewPr>
        <p:scale>
          <a:sx n="66" d="100"/>
          <a:sy n="66" d="100"/>
        </p:scale>
        <p:origin x="-136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01.09.2011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7.wmf"/><Relationship Id="rId4" Type="http://schemas.openxmlformats.org/officeDocument/2006/relationships/slide" Target="slide2.xml"/><Relationship Id="rId9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hyperlink" Target="http://www.alleng.ru/d/math/math440.htm" TargetMode="External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8&amp;showProto=true" TargetMode="External"/><Relationship Id="rId9" Type="http://schemas.openxmlformats.org/officeDocument/2006/relationships/hyperlink" Target="http://larivkov-geo.ucoz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09" name="AutoShape 4"/>
          <p:cNvSpPr>
            <a:spLocks noChangeArrowheads="1"/>
          </p:cNvSpPr>
          <p:nvPr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49154" name="Group 2"/>
          <p:cNvGraphicFramePr>
            <a:graphicFrameLocks noGrp="1"/>
          </p:cNvGraphicFramePr>
          <p:nvPr/>
        </p:nvGraphicFramePr>
        <p:xfrm>
          <a:off x="187325" y="250825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27450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4933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255589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49335" name="Rectangle 36"/>
          <p:cNvSpPr>
            <a:spLocks noChangeArrowheads="1"/>
          </p:cNvSpPr>
          <p:nvPr/>
        </p:nvSpPr>
        <p:spPr bwMode="auto">
          <a:xfrm>
            <a:off x="192088" y="254000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49312" name="Rectangle 98"/>
          <p:cNvSpPr>
            <a:spLocks noChangeArrowheads="1"/>
          </p:cNvSpPr>
          <p:nvPr/>
        </p:nvSpPr>
        <p:spPr bwMode="auto">
          <a:xfrm>
            <a:off x="2125552" y="404360"/>
            <a:ext cx="5556816" cy="53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 smtClean="0"/>
              <a:t>Найдите тангенс угла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ru-RU" sz="2400" dirty="0" smtClean="0"/>
              <a:t>. </a:t>
            </a:r>
          </a:p>
        </p:txBody>
      </p:sp>
      <p:sp>
        <p:nvSpPr>
          <p:cNvPr id="49337" name="Rectangle 183"/>
          <p:cNvSpPr>
            <a:spLocks noChangeArrowheads="1"/>
          </p:cNvSpPr>
          <p:nvPr/>
        </p:nvSpPr>
        <p:spPr bwMode="auto">
          <a:xfrm>
            <a:off x="368300" y="752475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49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87859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90" name="Rectangle 110"/>
          <p:cNvSpPr>
            <a:spLocks noChangeArrowheads="1"/>
          </p:cNvSpPr>
          <p:nvPr/>
        </p:nvSpPr>
        <p:spPr bwMode="auto">
          <a:xfrm>
            <a:off x="5479596" y="6075930"/>
            <a:ext cx="236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Ответ:  </a:t>
            </a:r>
            <a:r>
              <a:rPr lang="ru-RU" sz="24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grpSp>
        <p:nvGrpSpPr>
          <p:cNvPr id="75807" name="Group 31"/>
          <p:cNvGrpSpPr>
            <a:grpSpLocks/>
          </p:cNvGrpSpPr>
          <p:nvPr/>
        </p:nvGrpSpPr>
        <p:grpSpPr bwMode="auto">
          <a:xfrm>
            <a:off x="455386" y="1803400"/>
            <a:ext cx="4343400" cy="4221163"/>
            <a:chOff x="1512" y="816"/>
            <a:chExt cx="2736" cy="2659"/>
          </a:xfrm>
          <a:solidFill>
            <a:srgbClr val="FFFFFF"/>
          </a:solidFill>
        </p:grpSpPr>
        <p:sp>
          <p:nvSpPr>
            <p:cNvPr id="75808" name="Rectangle 32"/>
            <p:cNvSpPr>
              <a:spLocks noChangeArrowheads="1"/>
            </p:cNvSpPr>
            <p:nvPr/>
          </p:nvSpPr>
          <p:spPr bwMode="auto">
            <a:xfrm>
              <a:off x="3792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09" name="Rectangle 33"/>
            <p:cNvSpPr>
              <a:spLocks noChangeArrowheads="1"/>
            </p:cNvSpPr>
            <p:nvPr/>
          </p:nvSpPr>
          <p:spPr bwMode="auto">
            <a:xfrm>
              <a:off x="3336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0" name="Rectangle 34"/>
            <p:cNvSpPr>
              <a:spLocks noChangeArrowheads="1"/>
            </p:cNvSpPr>
            <p:nvPr/>
          </p:nvSpPr>
          <p:spPr bwMode="auto">
            <a:xfrm>
              <a:off x="2880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1" name="Rectangle 35"/>
            <p:cNvSpPr>
              <a:spLocks noChangeArrowheads="1"/>
            </p:cNvSpPr>
            <p:nvPr/>
          </p:nvSpPr>
          <p:spPr bwMode="auto">
            <a:xfrm>
              <a:off x="2424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2" name="Rectangle 36"/>
            <p:cNvSpPr>
              <a:spLocks noChangeArrowheads="1"/>
            </p:cNvSpPr>
            <p:nvPr/>
          </p:nvSpPr>
          <p:spPr bwMode="auto">
            <a:xfrm>
              <a:off x="1968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3" name="Rectangle 37"/>
            <p:cNvSpPr>
              <a:spLocks noChangeArrowheads="1"/>
            </p:cNvSpPr>
            <p:nvPr/>
          </p:nvSpPr>
          <p:spPr bwMode="auto">
            <a:xfrm>
              <a:off x="1512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4" name="Rectangle 38"/>
            <p:cNvSpPr>
              <a:spLocks noChangeArrowheads="1"/>
            </p:cNvSpPr>
            <p:nvPr/>
          </p:nvSpPr>
          <p:spPr bwMode="auto">
            <a:xfrm>
              <a:off x="3792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5" name="Rectangle 39"/>
            <p:cNvSpPr>
              <a:spLocks noChangeArrowheads="1"/>
            </p:cNvSpPr>
            <p:nvPr/>
          </p:nvSpPr>
          <p:spPr bwMode="auto">
            <a:xfrm>
              <a:off x="3336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6" name="Rectangle 40"/>
            <p:cNvSpPr>
              <a:spLocks noChangeArrowheads="1"/>
            </p:cNvSpPr>
            <p:nvPr/>
          </p:nvSpPr>
          <p:spPr bwMode="auto">
            <a:xfrm>
              <a:off x="2880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7" name="Rectangle 41"/>
            <p:cNvSpPr>
              <a:spLocks noChangeArrowheads="1"/>
            </p:cNvSpPr>
            <p:nvPr/>
          </p:nvSpPr>
          <p:spPr bwMode="auto">
            <a:xfrm>
              <a:off x="2424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8" name="Rectangle 42"/>
            <p:cNvSpPr>
              <a:spLocks noChangeArrowheads="1"/>
            </p:cNvSpPr>
            <p:nvPr/>
          </p:nvSpPr>
          <p:spPr bwMode="auto">
            <a:xfrm>
              <a:off x="1968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9" name="Rectangle 43"/>
            <p:cNvSpPr>
              <a:spLocks noChangeArrowheads="1"/>
            </p:cNvSpPr>
            <p:nvPr/>
          </p:nvSpPr>
          <p:spPr bwMode="auto">
            <a:xfrm>
              <a:off x="1512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0" name="Rectangle 44"/>
            <p:cNvSpPr>
              <a:spLocks noChangeArrowheads="1"/>
            </p:cNvSpPr>
            <p:nvPr/>
          </p:nvSpPr>
          <p:spPr bwMode="auto">
            <a:xfrm>
              <a:off x="3792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1" name="Rectangle 45"/>
            <p:cNvSpPr>
              <a:spLocks noChangeArrowheads="1"/>
            </p:cNvSpPr>
            <p:nvPr/>
          </p:nvSpPr>
          <p:spPr bwMode="auto">
            <a:xfrm>
              <a:off x="3336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2" name="Rectangle 46"/>
            <p:cNvSpPr>
              <a:spLocks noChangeArrowheads="1"/>
            </p:cNvSpPr>
            <p:nvPr/>
          </p:nvSpPr>
          <p:spPr bwMode="auto">
            <a:xfrm>
              <a:off x="2880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3" name="Rectangle 47"/>
            <p:cNvSpPr>
              <a:spLocks noChangeArrowheads="1"/>
            </p:cNvSpPr>
            <p:nvPr/>
          </p:nvSpPr>
          <p:spPr bwMode="auto">
            <a:xfrm>
              <a:off x="2424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4" name="Rectangle 48"/>
            <p:cNvSpPr>
              <a:spLocks noChangeArrowheads="1"/>
            </p:cNvSpPr>
            <p:nvPr/>
          </p:nvSpPr>
          <p:spPr bwMode="auto">
            <a:xfrm>
              <a:off x="1968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5" name="Rectangle 49"/>
            <p:cNvSpPr>
              <a:spLocks noChangeArrowheads="1"/>
            </p:cNvSpPr>
            <p:nvPr/>
          </p:nvSpPr>
          <p:spPr bwMode="auto">
            <a:xfrm>
              <a:off x="1512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6" name="Rectangle 50"/>
            <p:cNvSpPr>
              <a:spLocks noChangeArrowheads="1"/>
            </p:cNvSpPr>
            <p:nvPr/>
          </p:nvSpPr>
          <p:spPr bwMode="auto">
            <a:xfrm>
              <a:off x="3792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7" name="Rectangle 51"/>
            <p:cNvSpPr>
              <a:spLocks noChangeArrowheads="1"/>
            </p:cNvSpPr>
            <p:nvPr/>
          </p:nvSpPr>
          <p:spPr bwMode="auto">
            <a:xfrm>
              <a:off x="3336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8" name="Rectangle 52"/>
            <p:cNvSpPr>
              <a:spLocks noChangeArrowheads="1"/>
            </p:cNvSpPr>
            <p:nvPr/>
          </p:nvSpPr>
          <p:spPr bwMode="auto">
            <a:xfrm>
              <a:off x="2880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9" name="Rectangle 53"/>
            <p:cNvSpPr>
              <a:spLocks noChangeArrowheads="1"/>
            </p:cNvSpPr>
            <p:nvPr/>
          </p:nvSpPr>
          <p:spPr bwMode="auto">
            <a:xfrm>
              <a:off x="2424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0" name="Rectangle 54"/>
            <p:cNvSpPr>
              <a:spLocks noChangeArrowheads="1"/>
            </p:cNvSpPr>
            <p:nvPr/>
          </p:nvSpPr>
          <p:spPr bwMode="auto">
            <a:xfrm>
              <a:off x="1968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1" name="Rectangle 55"/>
            <p:cNvSpPr>
              <a:spLocks noChangeArrowheads="1"/>
            </p:cNvSpPr>
            <p:nvPr/>
          </p:nvSpPr>
          <p:spPr bwMode="auto">
            <a:xfrm>
              <a:off x="1512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2" name="Rectangle 56"/>
            <p:cNvSpPr>
              <a:spLocks noChangeArrowheads="1"/>
            </p:cNvSpPr>
            <p:nvPr/>
          </p:nvSpPr>
          <p:spPr bwMode="auto">
            <a:xfrm>
              <a:off x="3792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3" name="Rectangle 57"/>
            <p:cNvSpPr>
              <a:spLocks noChangeArrowheads="1"/>
            </p:cNvSpPr>
            <p:nvPr/>
          </p:nvSpPr>
          <p:spPr bwMode="auto">
            <a:xfrm>
              <a:off x="3336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4" name="Rectangle 58"/>
            <p:cNvSpPr>
              <a:spLocks noChangeArrowheads="1"/>
            </p:cNvSpPr>
            <p:nvPr/>
          </p:nvSpPr>
          <p:spPr bwMode="auto">
            <a:xfrm>
              <a:off x="2880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5" name="Rectangle 59"/>
            <p:cNvSpPr>
              <a:spLocks noChangeArrowheads="1"/>
            </p:cNvSpPr>
            <p:nvPr/>
          </p:nvSpPr>
          <p:spPr bwMode="auto">
            <a:xfrm>
              <a:off x="2424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6" name="Rectangle 60"/>
            <p:cNvSpPr>
              <a:spLocks noChangeArrowheads="1"/>
            </p:cNvSpPr>
            <p:nvPr/>
          </p:nvSpPr>
          <p:spPr bwMode="auto">
            <a:xfrm>
              <a:off x="1968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7" name="Rectangle 61"/>
            <p:cNvSpPr>
              <a:spLocks noChangeArrowheads="1"/>
            </p:cNvSpPr>
            <p:nvPr/>
          </p:nvSpPr>
          <p:spPr bwMode="auto">
            <a:xfrm>
              <a:off x="1512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8" name="Rectangle 62"/>
            <p:cNvSpPr>
              <a:spLocks noChangeArrowheads="1"/>
            </p:cNvSpPr>
            <p:nvPr/>
          </p:nvSpPr>
          <p:spPr bwMode="auto">
            <a:xfrm>
              <a:off x="3792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9" name="Rectangle 63"/>
            <p:cNvSpPr>
              <a:spLocks noChangeArrowheads="1"/>
            </p:cNvSpPr>
            <p:nvPr/>
          </p:nvSpPr>
          <p:spPr bwMode="auto">
            <a:xfrm>
              <a:off x="3336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0" name="Rectangle 64"/>
            <p:cNvSpPr>
              <a:spLocks noChangeArrowheads="1"/>
            </p:cNvSpPr>
            <p:nvPr/>
          </p:nvSpPr>
          <p:spPr bwMode="auto">
            <a:xfrm>
              <a:off x="2880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1" name="Rectangle 65"/>
            <p:cNvSpPr>
              <a:spLocks noChangeArrowheads="1"/>
            </p:cNvSpPr>
            <p:nvPr/>
          </p:nvSpPr>
          <p:spPr bwMode="auto">
            <a:xfrm>
              <a:off x="2424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2" name="Rectangle 66"/>
            <p:cNvSpPr>
              <a:spLocks noChangeArrowheads="1"/>
            </p:cNvSpPr>
            <p:nvPr/>
          </p:nvSpPr>
          <p:spPr bwMode="auto">
            <a:xfrm>
              <a:off x="1968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3" name="Rectangle 67"/>
            <p:cNvSpPr>
              <a:spLocks noChangeArrowheads="1"/>
            </p:cNvSpPr>
            <p:nvPr/>
          </p:nvSpPr>
          <p:spPr bwMode="auto">
            <a:xfrm>
              <a:off x="1512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4" name="Line 68"/>
            <p:cNvSpPr>
              <a:spLocks noChangeShapeType="1"/>
            </p:cNvSpPr>
            <p:nvPr/>
          </p:nvSpPr>
          <p:spPr bwMode="auto">
            <a:xfrm>
              <a:off x="1512" y="816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5" name="Line 69"/>
            <p:cNvSpPr>
              <a:spLocks noChangeShapeType="1"/>
            </p:cNvSpPr>
            <p:nvPr/>
          </p:nvSpPr>
          <p:spPr bwMode="auto">
            <a:xfrm>
              <a:off x="1512" y="3475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6" name="Line 70"/>
            <p:cNvSpPr>
              <a:spLocks noChangeShapeType="1"/>
            </p:cNvSpPr>
            <p:nvPr/>
          </p:nvSpPr>
          <p:spPr bwMode="auto">
            <a:xfrm>
              <a:off x="1512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7" name="Line 71"/>
            <p:cNvSpPr>
              <a:spLocks noChangeShapeType="1"/>
            </p:cNvSpPr>
            <p:nvPr/>
          </p:nvSpPr>
          <p:spPr bwMode="auto">
            <a:xfrm>
              <a:off x="4248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8" name="Line 72"/>
            <p:cNvSpPr>
              <a:spLocks noChangeShapeType="1"/>
            </p:cNvSpPr>
            <p:nvPr/>
          </p:nvSpPr>
          <p:spPr bwMode="auto">
            <a:xfrm>
              <a:off x="1512" y="1264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9" name="Line 73"/>
            <p:cNvSpPr>
              <a:spLocks noChangeShapeType="1"/>
            </p:cNvSpPr>
            <p:nvPr/>
          </p:nvSpPr>
          <p:spPr bwMode="auto">
            <a:xfrm>
              <a:off x="1968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0" name="Line 74"/>
            <p:cNvSpPr>
              <a:spLocks noChangeShapeType="1"/>
            </p:cNvSpPr>
            <p:nvPr/>
          </p:nvSpPr>
          <p:spPr bwMode="auto">
            <a:xfrm>
              <a:off x="2424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1" name="Line 75"/>
            <p:cNvSpPr>
              <a:spLocks noChangeShapeType="1"/>
            </p:cNvSpPr>
            <p:nvPr/>
          </p:nvSpPr>
          <p:spPr bwMode="auto">
            <a:xfrm>
              <a:off x="2880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2" name="Line 76"/>
            <p:cNvSpPr>
              <a:spLocks noChangeShapeType="1"/>
            </p:cNvSpPr>
            <p:nvPr/>
          </p:nvSpPr>
          <p:spPr bwMode="auto">
            <a:xfrm>
              <a:off x="3336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3" name="Line 77"/>
            <p:cNvSpPr>
              <a:spLocks noChangeShapeType="1"/>
            </p:cNvSpPr>
            <p:nvPr/>
          </p:nvSpPr>
          <p:spPr bwMode="auto">
            <a:xfrm>
              <a:off x="3792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4" name="Line 78"/>
            <p:cNvSpPr>
              <a:spLocks noChangeShapeType="1"/>
            </p:cNvSpPr>
            <p:nvPr/>
          </p:nvSpPr>
          <p:spPr bwMode="auto">
            <a:xfrm>
              <a:off x="1512" y="1712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5" name="Line 79"/>
            <p:cNvSpPr>
              <a:spLocks noChangeShapeType="1"/>
            </p:cNvSpPr>
            <p:nvPr/>
          </p:nvSpPr>
          <p:spPr bwMode="auto">
            <a:xfrm>
              <a:off x="1512" y="2160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6" name="Line 80"/>
            <p:cNvSpPr>
              <a:spLocks noChangeShapeType="1"/>
            </p:cNvSpPr>
            <p:nvPr/>
          </p:nvSpPr>
          <p:spPr bwMode="auto">
            <a:xfrm>
              <a:off x="1512" y="2608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7" name="Line 81"/>
            <p:cNvSpPr>
              <a:spLocks noChangeShapeType="1"/>
            </p:cNvSpPr>
            <p:nvPr/>
          </p:nvSpPr>
          <p:spPr bwMode="auto">
            <a:xfrm>
              <a:off x="1512" y="3056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20" name="Text Box 160"/>
          <p:cNvSpPr txBox="1">
            <a:spLocks noChangeArrowheads="1"/>
          </p:cNvSpPr>
          <p:nvPr/>
        </p:nvSpPr>
        <p:spPr bwMode="auto">
          <a:xfrm>
            <a:off x="4107542" y="5257800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A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21" name="Text Box 160"/>
          <p:cNvSpPr txBox="1">
            <a:spLocks noChangeArrowheads="1"/>
          </p:cNvSpPr>
          <p:nvPr/>
        </p:nvSpPr>
        <p:spPr bwMode="auto">
          <a:xfrm>
            <a:off x="769483" y="4917962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O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25" name="Text Box 160"/>
          <p:cNvSpPr txBox="1">
            <a:spLocks noChangeArrowheads="1"/>
          </p:cNvSpPr>
          <p:nvPr/>
        </p:nvSpPr>
        <p:spPr bwMode="auto">
          <a:xfrm>
            <a:off x="2989943" y="2819400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B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26" name="Rectangle 183"/>
          <p:cNvSpPr>
            <a:spLocks noChangeArrowheads="1"/>
          </p:cNvSpPr>
          <p:nvPr/>
        </p:nvSpPr>
        <p:spPr bwMode="auto">
          <a:xfrm>
            <a:off x="5245555" y="2661561"/>
            <a:ext cx="3714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Создаём прямоугольный треугольник с вершинами в «узлах» клеток:</a:t>
            </a:r>
            <a:endParaRPr lang="ru-RU" sz="24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Полилиния 127"/>
          <p:cNvSpPr/>
          <p:nvPr/>
        </p:nvSpPr>
        <p:spPr bwMode="auto">
          <a:xfrm rot="4938295">
            <a:off x="1217184" y="3939909"/>
            <a:ext cx="1409656" cy="1615363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2593370"/>
              <a:gd name="connsiteY0" fmla="*/ 619895 h 2501215"/>
              <a:gd name="connsiteX1" fmla="*/ 1487201 w 2593370"/>
              <a:gd name="connsiteY1" fmla="*/ 0 h 2501215"/>
              <a:gd name="connsiteX2" fmla="*/ 2593370 w 2593370"/>
              <a:gd name="connsiteY2" fmla="*/ 2501215 h 2501215"/>
              <a:gd name="connsiteX3" fmla="*/ 0 w 2593370"/>
              <a:gd name="connsiteY3" fmla="*/ 619895 h 2501215"/>
              <a:gd name="connsiteX0" fmla="*/ 0 w 1862539"/>
              <a:gd name="connsiteY0" fmla="*/ 619895 h 3032252"/>
              <a:gd name="connsiteX1" fmla="*/ 1487201 w 1862539"/>
              <a:gd name="connsiteY1" fmla="*/ 0 h 3032252"/>
              <a:gd name="connsiteX2" fmla="*/ 1862539 w 1862539"/>
              <a:gd name="connsiteY2" fmla="*/ 3032252 h 3032252"/>
              <a:gd name="connsiteX3" fmla="*/ 0 w 1862539"/>
              <a:gd name="connsiteY3" fmla="*/ 619895 h 3032252"/>
              <a:gd name="connsiteX0" fmla="*/ 0 w 2140696"/>
              <a:gd name="connsiteY0" fmla="*/ 0 h 2412357"/>
              <a:gd name="connsiteX1" fmla="*/ 2140696 w 2140696"/>
              <a:gd name="connsiteY1" fmla="*/ 288590 h 2412357"/>
              <a:gd name="connsiteX2" fmla="*/ 1862539 w 2140696"/>
              <a:gd name="connsiteY2" fmla="*/ 2412357 h 2412357"/>
              <a:gd name="connsiteX3" fmla="*/ 0 w 2140696"/>
              <a:gd name="connsiteY3" fmla="*/ 0 h 2412357"/>
              <a:gd name="connsiteX0" fmla="*/ 0 w 1531132"/>
              <a:gd name="connsiteY0" fmla="*/ 511437 h 2123767"/>
              <a:gd name="connsiteX1" fmla="*/ 1531132 w 1531132"/>
              <a:gd name="connsiteY1" fmla="*/ 0 h 2123767"/>
              <a:gd name="connsiteX2" fmla="*/ 1252975 w 1531132"/>
              <a:gd name="connsiteY2" fmla="*/ 2123767 h 2123767"/>
              <a:gd name="connsiteX3" fmla="*/ 0 w 1531132"/>
              <a:gd name="connsiteY3" fmla="*/ 511437 h 2123767"/>
              <a:gd name="connsiteX0" fmla="*/ 0 w 1437845"/>
              <a:gd name="connsiteY0" fmla="*/ 0 h 1612330"/>
              <a:gd name="connsiteX1" fmla="*/ 1437845 w 1437845"/>
              <a:gd name="connsiteY1" fmla="*/ 178975 h 1612330"/>
              <a:gd name="connsiteX2" fmla="*/ 1252975 w 1437845"/>
              <a:gd name="connsiteY2" fmla="*/ 1612330 h 1612330"/>
              <a:gd name="connsiteX3" fmla="*/ 0 w 1437845"/>
              <a:gd name="connsiteY3" fmla="*/ 0 h 1612330"/>
              <a:gd name="connsiteX0" fmla="*/ 0 w 1437845"/>
              <a:gd name="connsiteY0" fmla="*/ 0 h 1591793"/>
              <a:gd name="connsiteX1" fmla="*/ 1437845 w 1437845"/>
              <a:gd name="connsiteY1" fmla="*/ 178975 h 1591793"/>
              <a:gd name="connsiteX2" fmla="*/ 1207692 w 1437845"/>
              <a:gd name="connsiteY2" fmla="*/ 1591793 h 1591793"/>
              <a:gd name="connsiteX3" fmla="*/ 0 w 1437845"/>
              <a:gd name="connsiteY3" fmla="*/ 0 h 1591793"/>
              <a:gd name="connsiteX0" fmla="*/ 0 w 1413610"/>
              <a:gd name="connsiteY0" fmla="*/ 0 h 1591793"/>
              <a:gd name="connsiteX1" fmla="*/ 1413610 w 1413610"/>
              <a:gd name="connsiteY1" fmla="*/ 180507 h 1591793"/>
              <a:gd name="connsiteX2" fmla="*/ 1207692 w 1413610"/>
              <a:gd name="connsiteY2" fmla="*/ 1591793 h 1591793"/>
              <a:gd name="connsiteX3" fmla="*/ 0 w 1413610"/>
              <a:gd name="connsiteY3" fmla="*/ 0 h 1591793"/>
              <a:gd name="connsiteX0" fmla="*/ 0 w 1405703"/>
              <a:gd name="connsiteY0" fmla="*/ 0 h 1591793"/>
              <a:gd name="connsiteX1" fmla="*/ 1405703 w 1405703"/>
              <a:gd name="connsiteY1" fmla="*/ 203467 h 1591793"/>
              <a:gd name="connsiteX2" fmla="*/ 1207692 w 1405703"/>
              <a:gd name="connsiteY2" fmla="*/ 1591793 h 1591793"/>
              <a:gd name="connsiteX3" fmla="*/ 0 w 1405703"/>
              <a:gd name="connsiteY3" fmla="*/ 0 h 1591793"/>
              <a:gd name="connsiteX0" fmla="*/ 0 w 1387462"/>
              <a:gd name="connsiteY0" fmla="*/ 0 h 1584523"/>
              <a:gd name="connsiteX1" fmla="*/ 1387462 w 1387462"/>
              <a:gd name="connsiteY1" fmla="*/ 196197 h 1584523"/>
              <a:gd name="connsiteX2" fmla="*/ 1189451 w 1387462"/>
              <a:gd name="connsiteY2" fmla="*/ 1584523 h 1584523"/>
              <a:gd name="connsiteX3" fmla="*/ 0 w 1387462"/>
              <a:gd name="connsiteY3" fmla="*/ 0 h 1584523"/>
              <a:gd name="connsiteX0" fmla="*/ 0 w 1408253"/>
              <a:gd name="connsiteY0" fmla="*/ 0 h 1584523"/>
              <a:gd name="connsiteX1" fmla="*/ 1408253 w 1408253"/>
              <a:gd name="connsiteY1" fmla="*/ 184589 h 1584523"/>
              <a:gd name="connsiteX2" fmla="*/ 1189451 w 1408253"/>
              <a:gd name="connsiteY2" fmla="*/ 1584523 h 1584523"/>
              <a:gd name="connsiteX3" fmla="*/ 0 w 1408253"/>
              <a:gd name="connsiteY3" fmla="*/ 0 h 1584523"/>
              <a:gd name="connsiteX0" fmla="*/ 0 w 1408253"/>
              <a:gd name="connsiteY0" fmla="*/ 0 h 1614088"/>
              <a:gd name="connsiteX1" fmla="*/ 1408253 w 1408253"/>
              <a:gd name="connsiteY1" fmla="*/ 184589 h 1614088"/>
              <a:gd name="connsiteX2" fmla="*/ 1204084 w 1408253"/>
              <a:gd name="connsiteY2" fmla="*/ 1614088 h 1614088"/>
              <a:gd name="connsiteX3" fmla="*/ 1189451 w 1408253"/>
              <a:gd name="connsiteY3" fmla="*/ 1584523 h 1614088"/>
              <a:gd name="connsiteX4" fmla="*/ 0 w 1408253"/>
              <a:gd name="connsiteY4" fmla="*/ 0 h 1614088"/>
              <a:gd name="connsiteX0" fmla="*/ 0 w 1406978"/>
              <a:gd name="connsiteY0" fmla="*/ 0 h 1614088"/>
              <a:gd name="connsiteX1" fmla="*/ 1406978 w 1406978"/>
              <a:gd name="connsiteY1" fmla="*/ 194029 h 1614088"/>
              <a:gd name="connsiteX2" fmla="*/ 1204084 w 1406978"/>
              <a:gd name="connsiteY2" fmla="*/ 1614088 h 1614088"/>
              <a:gd name="connsiteX3" fmla="*/ 1189451 w 1406978"/>
              <a:gd name="connsiteY3" fmla="*/ 1584523 h 1614088"/>
              <a:gd name="connsiteX4" fmla="*/ 0 w 1406978"/>
              <a:gd name="connsiteY4" fmla="*/ 0 h 1614088"/>
              <a:gd name="connsiteX0" fmla="*/ 0 w 1406978"/>
              <a:gd name="connsiteY0" fmla="*/ 0 h 1614088"/>
              <a:gd name="connsiteX1" fmla="*/ 1406978 w 1406978"/>
              <a:gd name="connsiteY1" fmla="*/ 194029 h 1614088"/>
              <a:gd name="connsiteX2" fmla="*/ 1204084 w 1406978"/>
              <a:gd name="connsiteY2" fmla="*/ 1614088 h 1614088"/>
              <a:gd name="connsiteX3" fmla="*/ 1187537 w 1406978"/>
              <a:gd name="connsiteY3" fmla="*/ 1598681 h 1614088"/>
              <a:gd name="connsiteX4" fmla="*/ 0 w 1406978"/>
              <a:gd name="connsiteY4" fmla="*/ 0 h 1614088"/>
              <a:gd name="connsiteX0" fmla="*/ 0 w 1416417"/>
              <a:gd name="connsiteY0" fmla="*/ 0 h 1615363"/>
              <a:gd name="connsiteX1" fmla="*/ 1416417 w 1416417"/>
              <a:gd name="connsiteY1" fmla="*/ 195304 h 1615363"/>
              <a:gd name="connsiteX2" fmla="*/ 1213523 w 1416417"/>
              <a:gd name="connsiteY2" fmla="*/ 1615363 h 1615363"/>
              <a:gd name="connsiteX3" fmla="*/ 1196976 w 1416417"/>
              <a:gd name="connsiteY3" fmla="*/ 1599956 h 1615363"/>
              <a:gd name="connsiteX4" fmla="*/ 0 w 1416417"/>
              <a:gd name="connsiteY4" fmla="*/ 0 h 1615363"/>
              <a:gd name="connsiteX0" fmla="*/ 0 w 1409656"/>
              <a:gd name="connsiteY0" fmla="*/ 0 h 1615363"/>
              <a:gd name="connsiteX1" fmla="*/ 1409656 w 1409656"/>
              <a:gd name="connsiteY1" fmla="*/ 191987 h 1615363"/>
              <a:gd name="connsiteX2" fmla="*/ 1213523 w 1409656"/>
              <a:gd name="connsiteY2" fmla="*/ 1615363 h 1615363"/>
              <a:gd name="connsiteX3" fmla="*/ 1196976 w 1409656"/>
              <a:gd name="connsiteY3" fmla="*/ 1599956 h 1615363"/>
              <a:gd name="connsiteX4" fmla="*/ 0 w 1409656"/>
              <a:gd name="connsiteY4" fmla="*/ 0 h 16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56" h="1615363">
                <a:moveTo>
                  <a:pt x="0" y="0"/>
                </a:moveTo>
                <a:lnTo>
                  <a:pt x="1409656" y="191987"/>
                </a:lnTo>
                <a:lnTo>
                  <a:pt x="1213523" y="1615363"/>
                </a:lnTo>
                <a:lnTo>
                  <a:pt x="1196976" y="1599956"/>
                </a:lnTo>
                <a:lnTo>
                  <a:pt x="0" y="0"/>
                </a:lnTo>
                <a:close/>
              </a:path>
            </a:pathLst>
          </a:custGeom>
          <a:solidFill>
            <a:srgbClr val="FFE8C5">
              <a:alpha val="52941"/>
            </a:srgbClr>
          </a:solidFill>
          <a:ln w="2857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5858" name="Object 23"/>
          <p:cNvGraphicFramePr>
            <a:graphicFrameLocks noChangeAspect="1"/>
          </p:cNvGraphicFramePr>
          <p:nvPr/>
        </p:nvGraphicFramePr>
        <p:xfrm>
          <a:off x="5722710" y="1611539"/>
          <a:ext cx="2597150" cy="485775"/>
        </p:xfrm>
        <a:graphic>
          <a:graphicData uri="http://schemas.openxmlformats.org/presentationml/2006/ole">
            <p:oleObj spid="_x0000_s75858" name="Формула" r:id="rId5" imgW="1104840" imgH="203040" progId="Equation.3">
              <p:embed/>
            </p:oleObj>
          </a:graphicData>
        </a:graphic>
      </p:graphicFrame>
      <p:sp>
        <p:nvSpPr>
          <p:cNvPr id="129" name="AutoShape 224"/>
          <p:cNvSpPr>
            <a:spLocks noChangeArrowheads="1"/>
          </p:cNvSpPr>
          <p:nvPr/>
        </p:nvSpPr>
        <p:spPr bwMode="auto">
          <a:xfrm rot="5400000">
            <a:off x="6625315" y="2135866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31" name="Text Box 160"/>
          <p:cNvSpPr txBox="1">
            <a:spLocks noChangeArrowheads="1"/>
          </p:cNvSpPr>
          <p:nvPr/>
        </p:nvSpPr>
        <p:spPr bwMode="auto">
          <a:xfrm>
            <a:off x="2162627" y="5359400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M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34" name="Text Box 160"/>
          <p:cNvSpPr txBox="1">
            <a:spLocks noChangeArrowheads="1"/>
          </p:cNvSpPr>
          <p:nvPr/>
        </p:nvSpPr>
        <p:spPr bwMode="auto">
          <a:xfrm>
            <a:off x="2104570" y="3414486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N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47" name="Rectangle 205"/>
          <p:cNvSpPr>
            <a:spLocks noChangeAspect="1" noChangeArrowheads="1"/>
          </p:cNvSpPr>
          <p:nvPr/>
        </p:nvSpPr>
        <p:spPr bwMode="auto">
          <a:xfrm rot="10800000">
            <a:off x="2298068" y="5027972"/>
            <a:ext cx="324313" cy="324274"/>
          </a:xfrm>
          <a:prstGeom prst="rect">
            <a:avLst/>
          </a:prstGeom>
          <a:solidFill>
            <a:srgbClr val="FFFF66"/>
          </a:solidFill>
          <a:ln w="28575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rot="10800000" vert="eaVert" anchor="ctr"/>
          <a:lstStyle/>
          <a:p>
            <a:pPr algn="ctr"/>
            <a:endParaRPr lang="ru-RU" sz="3200"/>
          </a:p>
        </p:txBody>
      </p:sp>
      <p:sp>
        <p:nvSpPr>
          <p:cNvPr id="148" name="Дуга 147"/>
          <p:cNvSpPr/>
          <p:nvPr/>
        </p:nvSpPr>
        <p:spPr bwMode="auto">
          <a:xfrm>
            <a:off x="709432" y="4907624"/>
            <a:ext cx="1010005" cy="885349"/>
          </a:xfrm>
          <a:prstGeom prst="arc">
            <a:avLst>
              <a:gd name="adj1" fmla="val 18912353"/>
              <a:gd name="adj2" fmla="val 21596392"/>
            </a:avLst>
          </a:prstGeom>
          <a:solidFill>
            <a:srgbClr val="FF99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cxnSp>
        <p:nvCxnSpPr>
          <p:cNvPr id="108" name="Прямая соединительная линия 107"/>
          <p:cNvCxnSpPr/>
          <p:nvPr/>
        </p:nvCxnSpPr>
        <p:spPr bwMode="auto">
          <a:xfrm rot="10800000" flipV="1">
            <a:off x="1173052" y="5359853"/>
            <a:ext cx="2914649" cy="907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49" name="Object 23"/>
          <p:cNvGraphicFramePr>
            <a:graphicFrameLocks noChangeAspect="1"/>
          </p:cNvGraphicFramePr>
          <p:nvPr/>
        </p:nvGraphicFramePr>
        <p:xfrm>
          <a:off x="7616146" y="3411764"/>
          <a:ext cx="1103312" cy="425450"/>
        </p:xfrm>
        <a:graphic>
          <a:graphicData uri="http://schemas.openxmlformats.org/presentationml/2006/ole">
            <p:oleObj spid="_x0000_s75859" name="Формула" r:id="rId6" imgW="469800" imgH="177480" progId="Equation.3">
              <p:embed/>
            </p:oleObj>
          </a:graphicData>
        </a:graphic>
      </p:graphicFrame>
      <p:sp>
        <p:nvSpPr>
          <p:cNvPr id="157" name="Полилиния 156"/>
          <p:cNvSpPr/>
          <p:nvPr/>
        </p:nvSpPr>
        <p:spPr bwMode="auto">
          <a:xfrm rot="11261705" flipV="1">
            <a:off x="1096190" y="3838163"/>
            <a:ext cx="1435934" cy="1598168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2593370"/>
              <a:gd name="connsiteY0" fmla="*/ 619895 h 2501215"/>
              <a:gd name="connsiteX1" fmla="*/ 1487201 w 2593370"/>
              <a:gd name="connsiteY1" fmla="*/ 0 h 2501215"/>
              <a:gd name="connsiteX2" fmla="*/ 2593370 w 2593370"/>
              <a:gd name="connsiteY2" fmla="*/ 2501215 h 2501215"/>
              <a:gd name="connsiteX3" fmla="*/ 0 w 2593370"/>
              <a:gd name="connsiteY3" fmla="*/ 619895 h 2501215"/>
              <a:gd name="connsiteX0" fmla="*/ 0 w 1862539"/>
              <a:gd name="connsiteY0" fmla="*/ 619895 h 3032252"/>
              <a:gd name="connsiteX1" fmla="*/ 1487201 w 1862539"/>
              <a:gd name="connsiteY1" fmla="*/ 0 h 3032252"/>
              <a:gd name="connsiteX2" fmla="*/ 1862539 w 1862539"/>
              <a:gd name="connsiteY2" fmla="*/ 3032252 h 3032252"/>
              <a:gd name="connsiteX3" fmla="*/ 0 w 1862539"/>
              <a:gd name="connsiteY3" fmla="*/ 619895 h 3032252"/>
              <a:gd name="connsiteX0" fmla="*/ 0 w 2140696"/>
              <a:gd name="connsiteY0" fmla="*/ 0 h 2412357"/>
              <a:gd name="connsiteX1" fmla="*/ 2140696 w 2140696"/>
              <a:gd name="connsiteY1" fmla="*/ 288590 h 2412357"/>
              <a:gd name="connsiteX2" fmla="*/ 1862539 w 2140696"/>
              <a:gd name="connsiteY2" fmla="*/ 2412357 h 2412357"/>
              <a:gd name="connsiteX3" fmla="*/ 0 w 2140696"/>
              <a:gd name="connsiteY3" fmla="*/ 0 h 2412357"/>
              <a:gd name="connsiteX0" fmla="*/ 0 w 1531132"/>
              <a:gd name="connsiteY0" fmla="*/ 511437 h 2123767"/>
              <a:gd name="connsiteX1" fmla="*/ 1531132 w 1531132"/>
              <a:gd name="connsiteY1" fmla="*/ 0 h 2123767"/>
              <a:gd name="connsiteX2" fmla="*/ 1252975 w 1531132"/>
              <a:gd name="connsiteY2" fmla="*/ 2123767 h 2123767"/>
              <a:gd name="connsiteX3" fmla="*/ 0 w 1531132"/>
              <a:gd name="connsiteY3" fmla="*/ 511437 h 2123767"/>
              <a:gd name="connsiteX0" fmla="*/ 0 w 1437845"/>
              <a:gd name="connsiteY0" fmla="*/ 0 h 1612330"/>
              <a:gd name="connsiteX1" fmla="*/ 1437845 w 1437845"/>
              <a:gd name="connsiteY1" fmla="*/ 178975 h 1612330"/>
              <a:gd name="connsiteX2" fmla="*/ 1252975 w 1437845"/>
              <a:gd name="connsiteY2" fmla="*/ 1612330 h 1612330"/>
              <a:gd name="connsiteX3" fmla="*/ 0 w 1437845"/>
              <a:gd name="connsiteY3" fmla="*/ 0 h 1612330"/>
              <a:gd name="connsiteX0" fmla="*/ 0 w 1437845"/>
              <a:gd name="connsiteY0" fmla="*/ 0 h 1591793"/>
              <a:gd name="connsiteX1" fmla="*/ 1437845 w 1437845"/>
              <a:gd name="connsiteY1" fmla="*/ 178975 h 1591793"/>
              <a:gd name="connsiteX2" fmla="*/ 1207692 w 1437845"/>
              <a:gd name="connsiteY2" fmla="*/ 1591793 h 1591793"/>
              <a:gd name="connsiteX3" fmla="*/ 0 w 1437845"/>
              <a:gd name="connsiteY3" fmla="*/ 0 h 1591793"/>
              <a:gd name="connsiteX0" fmla="*/ 0 w 1413610"/>
              <a:gd name="connsiteY0" fmla="*/ 0 h 1591793"/>
              <a:gd name="connsiteX1" fmla="*/ 1413610 w 1413610"/>
              <a:gd name="connsiteY1" fmla="*/ 180507 h 1591793"/>
              <a:gd name="connsiteX2" fmla="*/ 1207692 w 1413610"/>
              <a:gd name="connsiteY2" fmla="*/ 1591793 h 1591793"/>
              <a:gd name="connsiteX3" fmla="*/ 0 w 1413610"/>
              <a:gd name="connsiteY3" fmla="*/ 0 h 1591793"/>
              <a:gd name="connsiteX0" fmla="*/ 0 w 1405703"/>
              <a:gd name="connsiteY0" fmla="*/ 0 h 1591793"/>
              <a:gd name="connsiteX1" fmla="*/ 1405703 w 1405703"/>
              <a:gd name="connsiteY1" fmla="*/ 203467 h 1591793"/>
              <a:gd name="connsiteX2" fmla="*/ 1207692 w 1405703"/>
              <a:gd name="connsiteY2" fmla="*/ 1591793 h 1591793"/>
              <a:gd name="connsiteX3" fmla="*/ 0 w 1405703"/>
              <a:gd name="connsiteY3" fmla="*/ 0 h 1591793"/>
              <a:gd name="connsiteX0" fmla="*/ 0 w 1387462"/>
              <a:gd name="connsiteY0" fmla="*/ 0 h 1584523"/>
              <a:gd name="connsiteX1" fmla="*/ 1387462 w 1387462"/>
              <a:gd name="connsiteY1" fmla="*/ 196197 h 1584523"/>
              <a:gd name="connsiteX2" fmla="*/ 1189451 w 1387462"/>
              <a:gd name="connsiteY2" fmla="*/ 1584523 h 1584523"/>
              <a:gd name="connsiteX3" fmla="*/ 0 w 1387462"/>
              <a:gd name="connsiteY3" fmla="*/ 0 h 1584523"/>
              <a:gd name="connsiteX0" fmla="*/ 0 w 1408253"/>
              <a:gd name="connsiteY0" fmla="*/ 0 h 1584523"/>
              <a:gd name="connsiteX1" fmla="*/ 1408253 w 1408253"/>
              <a:gd name="connsiteY1" fmla="*/ 184589 h 1584523"/>
              <a:gd name="connsiteX2" fmla="*/ 1189451 w 1408253"/>
              <a:gd name="connsiteY2" fmla="*/ 1584523 h 1584523"/>
              <a:gd name="connsiteX3" fmla="*/ 0 w 1408253"/>
              <a:gd name="connsiteY3" fmla="*/ 0 h 1584523"/>
              <a:gd name="connsiteX0" fmla="*/ 0 w 1408253"/>
              <a:gd name="connsiteY0" fmla="*/ 0 h 1614088"/>
              <a:gd name="connsiteX1" fmla="*/ 1408253 w 1408253"/>
              <a:gd name="connsiteY1" fmla="*/ 184589 h 1614088"/>
              <a:gd name="connsiteX2" fmla="*/ 1204084 w 1408253"/>
              <a:gd name="connsiteY2" fmla="*/ 1614088 h 1614088"/>
              <a:gd name="connsiteX3" fmla="*/ 1189451 w 1408253"/>
              <a:gd name="connsiteY3" fmla="*/ 1584523 h 1614088"/>
              <a:gd name="connsiteX4" fmla="*/ 0 w 1408253"/>
              <a:gd name="connsiteY4" fmla="*/ 0 h 1614088"/>
              <a:gd name="connsiteX0" fmla="*/ 0 w 1406978"/>
              <a:gd name="connsiteY0" fmla="*/ 0 h 1614088"/>
              <a:gd name="connsiteX1" fmla="*/ 1406978 w 1406978"/>
              <a:gd name="connsiteY1" fmla="*/ 194029 h 1614088"/>
              <a:gd name="connsiteX2" fmla="*/ 1204084 w 1406978"/>
              <a:gd name="connsiteY2" fmla="*/ 1614088 h 1614088"/>
              <a:gd name="connsiteX3" fmla="*/ 1189451 w 1406978"/>
              <a:gd name="connsiteY3" fmla="*/ 1584523 h 1614088"/>
              <a:gd name="connsiteX4" fmla="*/ 0 w 1406978"/>
              <a:gd name="connsiteY4" fmla="*/ 0 h 1614088"/>
              <a:gd name="connsiteX0" fmla="*/ 0 w 1406978"/>
              <a:gd name="connsiteY0" fmla="*/ 0 h 1614088"/>
              <a:gd name="connsiteX1" fmla="*/ 1406978 w 1406978"/>
              <a:gd name="connsiteY1" fmla="*/ 194029 h 1614088"/>
              <a:gd name="connsiteX2" fmla="*/ 1204084 w 1406978"/>
              <a:gd name="connsiteY2" fmla="*/ 1614088 h 1614088"/>
              <a:gd name="connsiteX3" fmla="*/ 1187537 w 1406978"/>
              <a:gd name="connsiteY3" fmla="*/ 1598681 h 1614088"/>
              <a:gd name="connsiteX4" fmla="*/ 0 w 1406978"/>
              <a:gd name="connsiteY4" fmla="*/ 0 h 1614088"/>
              <a:gd name="connsiteX0" fmla="*/ 0 w 1416417"/>
              <a:gd name="connsiteY0" fmla="*/ 0 h 1615363"/>
              <a:gd name="connsiteX1" fmla="*/ 1416417 w 1416417"/>
              <a:gd name="connsiteY1" fmla="*/ 195304 h 1615363"/>
              <a:gd name="connsiteX2" fmla="*/ 1213523 w 1416417"/>
              <a:gd name="connsiteY2" fmla="*/ 1615363 h 1615363"/>
              <a:gd name="connsiteX3" fmla="*/ 1196976 w 1416417"/>
              <a:gd name="connsiteY3" fmla="*/ 1599956 h 1615363"/>
              <a:gd name="connsiteX4" fmla="*/ 0 w 1416417"/>
              <a:gd name="connsiteY4" fmla="*/ 0 h 1615363"/>
              <a:gd name="connsiteX0" fmla="*/ 0 w 1416417"/>
              <a:gd name="connsiteY0" fmla="*/ 0 h 1615363"/>
              <a:gd name="connsiteX1" fmla="*/ 1416417 w 1416417"/>
              <a:gd name="connsiteY1" fmla="*/ 195304 h 1615363"/>
              <a:gd name="connsiteX2" fmla="*/ 1213523 w 1416417"/>
              <a:gd name="connsiteY2" fmla="*/ 1615363 h 1615363"/>
              <a:gd name="connsiteX3" fmla="*/ 1224400 w 1416417"/>
              <a:gd name="connsiteY3" fmla="*/ 1574827 h 1615363"/>
              <a:gd name="connsiteX4" fmla="*/ 0 w 1416417"/>
              <a:gd name="connsiteY4" fmla="*/ 0 h 1615363"/>
              <a:gd name="connsiteX0" fmla="*/ 0 w 1416417"/>
              <a:gd name="connsiteY0" fmla="*/ 0 h 1615363"/>
              <a:gd name="connsiteX1" fmla="*/ 1416417 w 1416417"/>
              <a:gd name="connsiteY1" fmla="*/ 195304 h 1615363"/>
              <a:gd name="connsiteX2" fmla="*/ 1213523 w 1416417"/>
              <a:gd name="connsiteY2" fmla="*/ 1615363 h 1615363"/>
              <a:gd name="connsiteX3" fmla="*/ 1236646 w 1416417"/>
              <a:gd name="connsiteY3" fmla="*/ 1590899 h 1615363"/>
              <a:gd name="connsiteX4" fmla="*/ 0 w 1416417"/>
              <a:gd name="connsiteY4" fmla="*/ 0 h 1615363"/>
              <a:gd name="connsiteX0" fmla="*/ 0 w 1402259"/>
              <a:gd name="connsiteY0" fmla="*/ 0 h 1615363"/>
              <a:gd name="connsiteX1" fmla="*/ 1402259 w 1402259"/>
              <a:gd name="connsiteY1" fmla="*/ 193391 h 1615363"/>
              <a:gd name="connsiteX2" fmla="*/ 1213523 w 1402259"/>
              <a:gd name="connsiteY2" fmla="*/ 1615363 h 1615363"/>
              <a:gd name="connsiteX3" fmla="*/ 1236646 w 1402259"/>
              <a:gd name="connsiteY3" fmla="*/ 1590899 h 1615363"/>
              <a:gd name="connsiteX4" fmla="*/ 0 w 1402259"/>
              <a:gd name="connsiteY4" fmla="*/ 0 h 1615363"/>
              <a:gd name="connsiteX0" fmla="*/ 0 w 1416417"/>
              <a:gd name="connsiteY0" fmla="*/ 0 h 1617276"/>
              <a:gd name="connsiteX1" fmla="*/ 1416417 w 1416417"/>
              <a:gd name="connsiteY1" fmla="*/ 195304 h 1617276"/>
              <a:gd name="connsiteX2" fmla="*/ 1227681 w 1416417"/>
              <a:gd name="connsiteY2" fmla="*/ 1617276 h 1617276"/>
              <a:gd name="connsiteX3" fmla="*/ 1250804 w 1416417"/>
              <a:gd name="connsiteY3" fmla="*/ 1592812 h 1617276"/>
              <a:gd name="connsiteX4" fmla="*/ 0 w 1416417"/>
              <a:gd name="connsiteY4" fmla="*/ 0 h 1617276"/>
              <a:gd name="connsiteX0" fmla="*/ 0 w 1413611"/>
              <a:gd name="connsiteY0" fmla="*/ 0 h 1602479"/>
              <a:gd name="connsiteX1" fmla="*/ 1413611 w 1413611"/>
              <a:gd name="connsiteY1" fmla="*/ 180507 h 1602479"/>
              <a:gd name="connsiteX2" fmla="*/ 1224875 w 1413611"/>
              <a:gd name="connsiteY2" fmla="*/ 1602479 h 1602479"/>
              <a:gd name="connsiteX3" fmla="*/ 1247998 w 1413611"/>
              <a:gd name="connsiteY3" fmla="*/ 1578015 h 1602479"/>
              <a:gd name="connsiteX4" fmla="*/ 0 w 1413611"/>
              <a:gd name="connsiteY4" fmla="*/ 0 h 1602479"/>
              <a:gd name="connsiteX0" fmla="*/ 0 w 1421137"/>
              <a:gd name="connsiteY0" fmla="*/ 0 h 1617914"/>
              <a:gd name="connsiteX1" fmla="*/ 1421137 w 1421137"/>
              <a:gd name="connsiteY1" fmla="*/ 195942 h 1617914"/>
              <a:gd name="connsiteX2" fmla="*/ 1232401 w 1421137"/>
              <a:gd name="connsiteY2" fmla="*/ 1617914 h 1617914"/>
              <a:gd name="connsiteX3" fmla="*/ 1255524 w 1421137"/>
              <a:gd name="connsiteY3" fmla="*/ 1593450 h 1617914"/>
              <a:gd name="connsiteX4" fmla="*/ 0 w 1421137"/>
              <a:gd name="connsiteY4" fmla="*/ 0 h 1617914"/>
              <a:gd name="connsiteX0" fmla="*/ 0 w 1423944"/>
              <a:gd name="connsiteY0" fmla="*/ 0 h 1632710"/>
              <a:gd name="connsiteX1" fmla="*/ 1423944 w 1423944"/>
              <a:gd name="connsiteY1" fmla="*/ 210738 h 1632710"/>
              <a:gd name="connsiteX2" fmla="*/ 1235208 w 1423944"/>
              <a:gd name="connsiteY2" fmla="*/ 1632710 h 1632710"/>
              <a:gd name="connsiteX3" fmla="*/ 1258331 w 1423944"/>
              <a:gd name="connsiteY3" fmla="*/ 1608246 h 1632710"/>
              <a:gd name="connsiteX4" fmla="*/ 0 w 1423944"/>
              <a:gd name="connsiteY4" fmla="*/ 0 h 1632710"/>
              <a:gd name="connsiteX0" fmla="*/ 0 w 1426495"/>
              <a:gd name="connsiteY0" fmla="*/ 0 h 1613831"/>
              <a:gd name="connsiteX1" fmla="*/ 1426495 w 1426495"/>
              <a:gd name="connsiteY1" fmla="*/ 191859 h 1613831"/>
              <a:gd name="connsiteX2" fmla="*/ 1237759 w 1426495"/>
              <a:gd name="connsiteY2" fmla="*/ 1613831 h 1613831"/>
              <a:gd name="connsiteX3" fmla="*/ 1260882 w 1426495"/>
              <a:gd name="connsiteY3" fmla="*/ 1589367 h 1613831"/>
              <a:gd name="connsiteX4" fmla="*/ 0 w 1426495"/>
              <a:gd name="connsiteY4" fmla="*/ 0 h 1613831"/>
              <a:gd name="connsiteX0" fmla="*/ 0 w 1435934"/>
              <a:gd name="connsiteY0" fmla="*/ 0 h 1613831"/>
              <a:gd name="connsiteX1" fmla="*/ 1435934 w 1435934"/>
              <a:gd name="connsiteY1" fmla="*/ 193134 h 1613831"/>
              <a:gd name="connsiteX2" fmla="*/ 1237759 w 1435934"/>
              <a:gd name="connsiteY2" fmla="*/ 1613831 h 1613831"/>
              <a:gd name="connsiteX3" fmla="*/ 1260882 w 1435934"/>
              <a:gd name="connsiteY3" fmla="*/ 1589367 h 1613831"/>
              <a:gd name="connsiteX4" fmla="*/ 0 w 1435934"/>
              <a:gd name="connsiteY4" fmla="*/ 0 h 1613831"/>
              <a:gd name="connsiteX0" fmla="*/ 0 w 1435934"/>
              <a:gd name="connsiteY0" fmla="*/ 0 h 1613831"/>
              <a:gd name="connsiteX1" fmla="*/ 1435934 w 1435934"/>
              <a:gd name="connsiteY1" fmla="*/ 193134 h 1613831"/>
              <a:gd name="connsiteX2" fmla="*/ 1237759 w 1435934"/>
              <a:gd name="connsiteY2" fmla="*/ 1613831 h 1613831"/>
              <a:gd name="connsiteX3" fmla="*/ 1273765 w 1435934"/>
              <a:gd name="connsiteY3" fmla="*/ 1600719 h 1613831"/>
              <a:gd name="connsiteX4" fmla="*/ 0 w 1435934"/>
              <a:gd name="connsiteY4" fmla="*/ 0 h 1613831"/>
              <a:gd name="connsiteX0" fmla="*/ 0 w 1435934"/>
              <a:gd name="connsiteY0" fmla="*/ 0 h 1620235"/>
              <a:gd name="connsiteX1" fmla="*/ 1435934 w 1435934"/>
              <a:gd name="connsiteY1" fmla="*/ 193134 h 1620235"/>
              <a:gd name="connsiteX2" fmla="*/ 1237759 w 1435934"/>
              <a:gd name="connsiteY2" fmla="*/ 1613831 h 1620235"/>
              <a:gd name="connsiteX3" fmla="*/ 1275934 w 1435934"/>
              <a:gd name="connsiteY3" fmla="*/ 1620235 h 1620235"/>
              <a:gd name="connsiteX4" fmla="*/ 0 w 1435934"/>
              <a:gd name="connsiteY4" fmla="*/ 0 h 1620235"/>
              <a:gd name="connsiteX0" fmla="*/ 0 w 1435934"/>
              <a:gd name="connsiteY0" fmla="*/ 0 h 1613831"/>
              <a:gd name="connsiteX1" fmla="*/ 1435934 w 1435934"/>
              <a:gd name="connsiteY1" fmla="*/ 193134 h 1613831"/>
              <a:gd name="connsiteX2" fmla="*/ 1237759 w 1435934"/>
              <a:gd name="connsiteY2" fmla="*/ 1613831 h 1613831"/>
              <a:gd name="connsiteX3" fmla="*/ 1254887 w 1435934"/>
              <a:gd name="connsiteY3" fmla="*/ 1598168 h 1613831"/>
              <a:gd name="connsiteX4" fmla="*/ 0 w 1435934"/>
              <a:gd name="connsiteY4" fmla="*/ 0 h 1613831"/>
              <a:gd name="connsiteX0" fmla="*/ 0 w 1435934"/>
              <a:gd name="connsiteY0" fmla="*/ 0 h 1598168"/>
              <a:gd name="connsiteX1" fmla="*/ 1435934 w 1435934"/>
              <a:gd name="connsiteY1" fmla="*/ 193134 h 1598168"/>
              <a:gd name="connsiteX2" fmla="*/ 1255105 w 1435934"/>
              <a:gd name="connsiteY2" fmla="*/ 1592146 h 1598168"/>
              <a:gd name="connsiteX3" fmla="*/ 1254887 w 1435934"/>
              <a:gd name="connsiteY3" fmla="*/ 1598168 h 1598168"/>
              <a:gd name="connsiteX4" fmla="*/ 0 w 1435934"/>
              <a:gd name="connsiteY4" fmla="*/ 0 h 159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5934" h="1598168">
                <a:moveTo>
                  <a:pt x="0" y="0"/>
                </a:moveTo>
                <a:lnTo>
                  <a:pt x="1435934" y="193134"/>
                </a:lnTo>
                <a:lnTo>
                  <a:pt x="1255105" y="1592146"/>
                </a:lnTo>
                <a:cubicBezTo>
                  <a:pt x="1255032" y="1594153"/>
                  <a:pt x="1254960" y="1596161"/>
                  <a:pt x="1254887" y="1598168"/>
                </a:cubicBezTo>
                <a:lnTo>
                  <a:pt x="0" y="0"/>
                </a:lnTo>
                <a:close/>
              </a:path>
            </a:pathLst>
          </a:custGeom>
          <a:solidFill>
            <a:srgbClr val="FFE8C5">
              <a:alpha val="52941"/>
            </a:srgbClr>
          </a:solidFill>
          <a:ln w="2857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cxnSp>
        <p:nvCxnSpPr>
          <p:cNvPr id="107" name="Прямая соединительная линия 106"/>
          <p:cNvCxnSpPr/>
          <p:nvPr/>
        </p:nvCxnSpPr>
        <p:spPr bwMode="auto">
          <a:xfrm rot="10800000" flipV="1">
            <a:off x="1170669" y="3221491"/>
            <a:ext cx="2181225" cy="214312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43" name="Группа 142"/>
          <p:cNvGrpSpPr/>
          <p:nvPr/>
        </p:nvGrpSpPr>
        <p:grpSpPr>
          <a:xfrm>
            <a:off x="1147100" y="3900035"/>
            <a:ext cx="1517759" cy="1499163"/>
            <a:chOff x="1205157" y="3769406"/>
            <a:chExt cx="1517759" cy="1499163"/>
          </a:xfrm>
        </p:grpSpPr>
        <p:sp>
          <p:nvSpPr>
            <p:cNvPr id="144" name="Oval 952"/>
            <p:cNvSpPr>
              <a:spLocks noChangeArrowheads="1"/>
            </p:cNvSpPr>
            <p:nvPr/>
          </p:nvSpPr>
          <p:spPr bwMode="auto">
            <a:xfrm flipH="1" flipV="1">
              <a:off x="2648761" y="3769406"/>
              <a:ext cx="72000" cy="72000"/>
            </a:xfrm>
            <a:prstGeom prst="ellipse">
              <a:avLst/>
            </a:prstGeom>
            <a:solidFill>
              <a:srgbClr val="EA002D"/>
            </a:solidFill>
            <a:ln w="952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" name="Oval 952"/>
            <p:cNvSpPr>
              <a:spLocks noChangeArrowheads="1"/>
            </p:cNvSpPr>
            <p:nvPr/>
          </p:nvSpPr>
          <p:spPr bwMode="auto">
            <a:xfrm flipH="1" flipV="1">
              <a:off x="2650916" y="5196569"/>
              <a:ext cx="72000" cy="72000"/>
            </a:xfrm>
            <a:prstGeom prst="ellipse">
              <a:avLst/>
            </a:prstGeom>
            <a:solidFill>
              <a:srgbClr val="EA002D"/>
            </a:solidFill>
            <a:ln w="952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952"/>
            <p:cNvSpPr>
              <a:spLocks noChangeArrowheads="1"/>
            </p:cNvSpPr>
            <p:nvPr/>
          </p:nvSpPr>
          <p:spPr bwMode="auto">
            <a:xfrm flipH="1" flipV="1">
              <a:off x="1205157" y="5192032"/>
              <a:ext cx="72000" cy="72000"/>
            </a:xfrm>
            <a:prstGeom prst="ellipse">
              <a:avLst/>
            </a:prstGeom>
            <a:solidFill>
              <a:srgbClr val="EA002D"/>
            </a:solidFill>
            <a:ln w="952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2" name="Object 24"/>
          <p:cNvGraphicFramePr>
            <a:graphicFrameLocks noChangeAspect="1"/>
          </p:cNvGraphicFramePr>
          <p:nvPr/>
        </p:nvGraphicFramePr>
        <p:xfrm>
          <a:off x="5777139" y="3921125"/>
          <a:ext cx="2420938" cy="2257425"/>
        </p:xfrm>
        <a:graphic>
          <a:graphicData uri="http://schemas.openxmlformats.org/presentationml/2006/ole">
            <p:oleObj spid="_x0000_s75863" name="Формула" r:id="rId7" imgW="1002960" imgH="939600" progId="Equation.3">
              <p:embed/>
            </p:oleObj>
          </a:graphicData>
        </a:graphic>
      </p:graphicFrame>
      <p:sp>
        <p:nvSpPr>
          <p:cNvPr id="135" name="Oval 952"/>
          <p:cNvSpPr>
            <a:spLocks noChangeArrowheads="1"/>
          </p:cNvSpPr>
          <p:nvPr/>
        </p:nvSpPr>
        <p:spPr bwMode="auto">
          <a:xfrm flipH="1" flipV="1">
            <a:off x="1142111" y="3897428"/>
            <a:ext cx="72000" cy="72000"/>
          </a:xfrm>
          <a:prstGeom prst="ellipse">
            <a:avLst/>
          </a:prstGeom>
          <a:solidFill>
            <a:srgbClr val="EA002D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5860" name="Object 23"/>
          <p:cNvGraphicFramePr>
            <a:graphicFrameLocks noChangeAspect="1"/>
          </p:cNvGraphicFramePr>
          <p:nvPr/>
        </p:nvGraphicFramePr>
        <p:xfrm>
          <a:off x="5321300" y="4070350"/>
          <a:ext cx="3313113" cy="1001713"/>
        </p:xfrm>
        <a:graphic>
          <a:graphicData uri="http://schemas.openxmlformats.org/presentationml/2006/ole">
            <p:oleObj spid="_x0000_s75860" name="Формула" r:id="rId8" imgW="1409400" imgH="419040" progId="Equation.3">
              <p:embed/>
            </p:oleObj>
          </a:graphicData>
        </a:graphic>
      </p:graphicFrame>
      <p:sp>
        <p:nvSpPr>
          <p:cNvPr id="152" name="AutoShape 224"/>
          <p:cNvSpPr>
            <a:spLocks noChangeArrowheads="1"/>
          </p:cNvSpPr>
          <p:nvPr/>
        </p:nvSpPr>
        <p:spPr bwMode="auto">
          <a:xfrm>
            <a:off x="5608179" y="5314494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53" name="Object 23"/>
          <p:cNvGraphicFramePr>
            <a:graphicFrameLocks noChangeAspect="1"/>
          </p:cNvGraphicFramePr>
          <p:nvPr/>
        </p:nvGraphicFramePr>
        <p:xfrm>
          <a:off x="6638925" y="5239657"/>
          <a:ext cx="1401763" cy="546100"/>
        </p:xfrm>
        <a:graphic>
          <a:graphicData uri="http://schemas.openxmlformats.org/presentationml/2006/ole">
            <p:oleObj spid="_x0000_s75861" name="Формула" r:id="rId9" imgW="596880" imgH="228600" progId="Equation.3">
              <p:embed/>
            </p:oleObj>
          </a:graphicData>
        </a:graphic>
      </p:graphicFrame>
      <p:pic>
        <p:nvPicPr>
          <p:cNvPr id="54" name="Picture 103" descr="0043439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5356" y="457883"/>
            <a:ext cx="1652587" cy="11287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5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5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90" grpId="0"/>
      <p:bldP spid="126" grpId="0"/>
      <p:bldP spid="128" grpId="0" animBg="1"/>
      <p:bldP spid="129" grpId="0" animBg="1"/>
      <p:bldP spid="147" grpId="0" animBg="1"/>
      <p:bldP spid="148" grpId="0" animBg="1"/>
      <p:bldP spid="157" grpId="0" animBg="1"/>
      <p:bldP spid="135" grpId="0" animBg="1"/>
      <p:bldP spid="1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66187"/>
            <a:ext cx="8613775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3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3"/>
              </a:rPr>
              <a:t>://www.alleng.ru/d/math/math440.htm</a:t>
            </a:r>
            <a:r>
              <a:rPr lang="ru-RU" i="0" dirty="0">
                <a:latin typeface="Arial" charset="0"/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>
                <a:latin typeface="Arial" charset="0"/>
              </a:rPr>
              <a:t>Открытый банк заданий по математике </a:t>
            </a:r>
            <a:r>
              <a:rPr lang="ru-RU" sz="1800" i="0" dirty="0">
                <a:solidFill>
                  <a:schemeClr val="tx1"/>
                </a:solidFill>
                <a:hlinkClick r:id="rId4"/>
              </a:rPr>
              <a:t>http://www.mathege.ru:8080/or/ege/ShowProblems.html?posMask=8&amp;showProto=true</a:t>
            </a:r>
            <a:r>
              <a:rPr lang="ru-RU" i="0" dirty="0">
                <a:latin typeface="Arial" charset="0"/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://office.microsoft.com/ru-ru/images/MC900434393.aspx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5" name="Picture 13" descr="440_smal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65309" y="1358447"/>
            <a:ext cx="271462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9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59</Words>
  <Application>Microsoft Office PowerPoint</Application>
  <PresentationFormat>Экран (4:3)</PresentationFormat>
  <Paragraphs>53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1_Office Theme</vt:lpstr>
      <vt:lpstr>Оформление по умолчанию</vt:lpstr>
      <vt:lpstr>Формула</vt:lpstr>
      <vt:lpstr>Microsoft Equation 3.0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2011-09-01T16:57:00Z</dcterms:modified>
</cp:coreProperties>
</file>