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0D9"/>
    <a:srgbClr val="FFFF66"/>
    <a:srgbClr val="FFFFCC"/>
    <a:srgbClr val="FFE3B9"/>
    <a:srgbClr val="00CC00"/>
    <a:srgbClr val="FF3399"/>
    <a:srgbClr val="CC0066"/>
    <a:srgbClr val="008000"/>
    <a:srgbClr val="00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9104" autoAdjust="0"/>
  </p:normalViewPr>
  <p:slideViewPr>
    <p:cSldViewPr snapToGrid="0">
      <p:cViewPr>
        <p:scale>
          <a:sx n="66" d="100"/>
          <a:sy n="66" d="100"/>
        </p:scale>
        <p:origin x="-96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29.10.2011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18" name="AutoShape 22"/>
          <p:cNvSpPr>
            <a:spLocks noChangeAspect="1" noChangeArrowheads="1" noTextEdit="1"/>
          </p:cNvSpPr>
          <p:nvPr/>
        </p:nvSpPr>
        <p:spPr bwMode="auto">
          <a:xfrm>
            <a:off x="1632177" y="1839005"/>
            <a:ext cx="66913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24" name="Группа 123"/>
          <p:cNvGrpSpPr/>
          <p:nvPr/>
        </p:nvGrpSpPr>
        <p:grpSpPr>
          <a:xfrm>
            <a:off x="2589233" y="2046513"/>
            <a:ext cx="2926197" cy="1959429"/>
            <a:chOff x="2647289" y="1901371"/>
            <a:chExt cx="2926197" cy="1959429"/>
          </a:xfrm>
        </p:grpSpPr>
        <p:sp>
          <p:nvSpPr>
            <p:cNvPr id="121" name="AutoShape 3"/>
            <p:cNvSpPr>
              <a:spLocks noChangeAspect="1" noChangeArrowheads="1"/>
            </p:cNvSpPr>
            <p:nvPr/>
          </p:nvSpPr>
          <p:spPr bwMode="auto">
            <a:xfrm>
              <a:off x="2657589" y="1901371"/>
              <a:ext cx="2915897" cy="1959429"/>
            </a:xfrm>
            <a:prstGeom prst="can">
              <a:avLst>
                <a:gd name="adj" fmla="val 16000"/>
              </a:avLst>
            </a:prstGeom>
            <a:solidFill>
              <a:srgbClr val="FFFFCC">
                <a:alpha val="62000"/>
              </a:srgbClr>
            </a:solidFill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Arc 8"/>
            <p:cNvSpPr>
              <a:spLocks noChangeAspect="1"/>
            </p:cNvSpPr>
            <p:nvPr/>
          </p:nvSpPr>
          <p:spPr bwMode="auto">
            <a:xfrm rot="10800000" flipH="1" flipV="1">
              <a:off x="4144734" y="3526746"/>
              <a:ext cx="1418771" cy="207507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FF990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Arc 8"/>
            <p:cNvSpPr>
              <a:spLocks noChangeAspect="1"/>
            </p:cNvSpPr>
            <p:nvPr/>
          </p:nvSpPr>
          <p:spPr bwMode="auto">
            <a:xfrm rot="10800000" flipV="1">
              <a:off x="2647289" y="3526969"/>
              <a:ext cx="1547337" cy="204563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28575">
              <a:solidFill>
                <a:srgbClr val="FF990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32120" name="Line 24"/>
          <p:cNvSpPr>
            <a:spLocks noChangeShapeType="1"/>
          </p:cNvSpPr>
          <p:nvPr/>
        </p:nvSpPr>
        <p:spPr bwMode="auto">
          <a:xfrm>
            <a:off x="1724252" y="2386693"/>
            <a:ext cx="1587" cy="1630363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1" name="Line 25"/>
          <p:cNvSpPr>
            <a:spLocks noChangeShapeType="1"/>
          </p:cNvSpPr>
          <p:nvPr/>
        </p:nvSpPr>
        <p:spPr bwMode="auto">
          <a:xfrm>
            <a:off x="1724252" y="4017055"/>
            <a:ext cx="6492875" cy="1588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2" name="Line 26"/>
          <p:cNvSpPr>
            <a:spLocks noChangeShapeType="1"/>
          </p:cNvSpPr>
          <p:nvPr/>
        </p:nvSpPr>
        <p:spPr bwMode="auto">
          <a:xfrm flipH="1">
            <a:off x="1724252" y="1931080"/>
            <a:ext cx="1819275" cy="455613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3" name="Line 27"/>
          <p:cNvSpPr>
            <a:spLocks noChangeShapeType="1"/>
          </p:cNvSpPr>
          <p:nvPr/>
        </p:nvSpPr>
        <p:spPr bwMode="auto">
          <a:xfrm flipV="1">
            <a:off x="1724252" y="2383516"/>
            <a:ext cx="6503193" cy="3176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>
            <a:off x="3543527" y="1931080"/>
            <a:ext cx="4673600" cy="455613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5" name="Line 29"/>
          <p:cNvSpPr>
            <a:spLocks noChangeShapeType="1"/>
          </p:cNvSpPr>
          <p:nvPr/>
        </p:nvSpPr>
        <p:spPr bwMode="auto">
          <a:xfrm>
            <a:off x="3543527" y="1931080"/>
            <a:ext cx="1587" cy="1630363"/>
          </a:xfrm>
          <a:prstGeom prst="line">
            <a:avLst/>
          </a:prstGeom>
          <a:noFill/>
          <a:ln w="19050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6" name="Line 30"/>
          <p:cNvSpPr>
            <a:spLocks noChangeShapeType="1"/>
          </p:cNvSpPr>
          <p:nvPr/>
        </p:nvSpPr>
        <p:spPr bwMode="auto">
          <a:xfrm>
            <a:off x="3543527" y="3561443"/>
            <a:ext cx="4671558" cy="444499"/>
          </a:xfrm>
          <a:prstGeom prst="line">
            <a:avLst/>
          </a:prstGeom>
          <a:noFill/>
          <a:ln w="19050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7" name="Line 31"/>
          <p:cNvSpPr>
            <a:spLocks noChangeShapeType="1"/>
          </p:cNvSpPr>
          <p:nvPr/>
        </p:nvSpPr>
        <p:spPr bwMode="auto">
          <a:xfrm>
            <a:off x="8217127" y="2386693"/>
            <a:ext cx="1587" cy="1630363"/>
          </a:xfrm>
          <a:prstGeom prst="line">
            <a:avLst/>
          </a:prstGeom>
          <a:noFill/>
          <a:ln w="2857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28" name="Line 32"/>
          <p:cNvSpPr>
            <a:spLocks noChangeShapeType="1"/>
          </p:cNvSpPr>
          <p:nvPr/>
        </p:nvSpPr>
        <p:spPr bwMode="auto">
          <a:xfrm flipH="1">
            <a:off x="1724252" y="3561443"/>
            <a:ext cx="1819275" cy="455613"/>
          </a:xfrm>
          <a:prstGeom prst="line">
            <a:avLst/>
          </a:prstGeom>
          <a:noFill/>
          <a:ln w="19050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27065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97393" y="203200"/>
            <a:ext cx="685573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Найдите площадь боковой поверхности правильной треугольной призмы, описанной около цилиндра, радиус основания которого равен     , а высота равна 2.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353787" y="621847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405813" y="6364288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229" y="1117601"/>
            <a:ext cx="1652587" cy="1128712"/>
          </a:xfrm>
          <a:prstGeom prst="rect">
            <a:avLst/>
          </a:prstGeom>
          <a:noFill/>
        </p:spPr>
      </p:pic>
      <p:cxnSp>
        <p:nvCxnSpPr>
          <p:cNvPr id="211" name="Прямая со стрелкой 210"/>
          <p:cNvCxnSpPr/>
          <p:nvPr/>
        </p:nvCxnSpPr>
        <p:spPr bwMode="auto">
          <a:xfrm>
            <a:off x="4412342" y="1233714"/>
            <a:ext cx="3962401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4" name="Прямая со стрелкой 63"/>
          <p:cNvCxnSpPr/>
          <p:nvPr/>
        </p:nvCxnSpPr>
        <p:spPr bwMode="auto">
          <a:xfrm>
            <a:off x="3599542" y="1553029"/>
            <a:ext cx="2394858" cy="1451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8" name="Прямая со стрелкой 67"/>
          <p:cNvCxnSpPr/>
          <p:nvPr/>
        </p:nvCxnSpPr>
        <p:spPr bwMode="auto">
          <a:xfrm flipV="1">
            <a:off x="3272971" y="580571"/>
            <a:ext cx="4564743" cy="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70" name="Прямая со стрелкой 69"/>
          <p:cNvCxnSpPr/>
          <p:nvPr/>
        </p:nvCxnSpPr>
        <p:spPr bwMode="auto">
          <a:xfrm>
            <a:off x="1908627" y="914400"/>
            <a:ext cx="4884059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08" name="Rectangle 221"/>
          <p:cNvSpPr>
            <a:spLocks noChangeArrowheads="1"/>
          </p:cNvSpPr>
          <p:nvPr/>
        </p:nvSpPr>
        <p:spPr bwMode="auto">
          <a:xfrm>
            <a:off x="6576534" y="3344102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a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7896883" y="174172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sp>
        <p:nvSpPr>
          <p:cNvPr id="125" name="Text Box 225"/>
          <p:cNvSpPr txBox="1">
            <a:spLocks noChangeArrowheads="1"/>
          </p:cNvSpPr>
          <p:nvPr/>
        </p:nvSpPr>
        <p:spPr bwMode="auto">
          <a:xfrm>
            <a:off x="1293583" y="2192070"/>
            <a:ext cx="434187" cy="3867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А</a:t>
            </a:r>
          </a:p>
        </p:txBody>
      </p:sp>
      <p:sp>
        <p:nvSpPr>
          <p:cNvPr id="133" name="Text Box 225"/>
          <p:cNvSpPr txBox="1">
            <a:spLocks noChangeArrowheads="1"/>
          </p:cNvSpPr>
          <p:nvPr/>
        </p:nvSpPr>
        <p:spPr bwMode="auto">
          <a:xfrm>
            <a:off x="3586270" y="1526793"/>
            <a:ext cx="4341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B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34" name="Text Box 225"/>
          <p:cNvSpPr txBox="1">
            <a:spLocks noChangeArrowheads="1"/>
          </p:cNvSpPr>
          <p:nvPr/>
        </p:nvSpPr>
        <p:spPr bwMode="auto">
          <a:xfrm>
            <a:off x="8289469" y="2010641"/>
            <a:ext cx="4341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C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48" name="Rectangle 221"/>
          <p:cNvSpPr>
            <a:spLocks noChangeArrowheads="1"/>
          </p:cNvSpPr>
          <p:nvPr/>
        </p:nvSpPr>
        <p:spPr bwMode="auto">
          <a:xfrm>
            <a:off x="1351391" y="2807071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</a:endParaRPr>
          </a:p>
        </p:txBody>
      </p:sp>
      <p:cxnSp>
        <p:nvCxnSpPr>
          <p:cNvPr id="150" name="Прямая со стрелкой 149"/>
          <p:cNvCxnSpPr/>
          <p:nvPr/>
        </p:nvCxnSpPr>
        <p:spPr bwMode="auto">
          <a:xfrm>
            <a:off x="1915884" y="1611086"/>
            <a:ext cx="1320802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pSp>
        <p:nvGrpSpPr>
          <p:cNvPr id="72" name="Группа 71"/>
          <p:cNvGrpSpPr/>
          <p:nvPr/>
        </p:nvGrpSpPr>
        <p:grpSpPr>
          <a:xfrm rot="4814710">
            <a:off x="4248812" y="-16944"/>
            <a:ext cx="1377387" cy="6546972"/>
            <a:chOff x="3311038" y="-4059021"/>
            <a:chExt cx="1377387" cy="5757064"/>
          </a:xfrm>
        </p:grpSpPr>
        <p:sp>
          <p:nvSpPr>
            <p:cNvPr id="73" name="Line 213"/>
            <p:cNvSpPr>
              <a:spLocks noChangeShapeType="1"/>
            </p:cNvSpPr>
            <p:nvPr/>
          </p:nvSpPr>
          <p:spPr bwMode="auto">
            <a:xfrm rot="19986557" flipV="1">
              <a:off x="4429228" y="-4059021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81" name="Line 213"/>
            <p:cNvSpPr>
              <a:spLocks noChangeShapeType="1"/>
            </p:cNvSpPr>
            <p:nvPr/>
          </p:nvSpPr>
          <p:spPr bwMode="auto">
            <a:xfrm rot="19986557" flipV="1">
              <a:off x="4476823" y="-4030578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78" name="Line 213"/>
            <p:cNvSpPr>
              <a:spLocks noChangeShapeType="1"/>
            </p:cNvSpPr>
            <p:nvPr/>
          </p:nvSpPr>
          <p:spPr bwMode="auto">
            <a:xfrm rot="19986557" flipV="1">
              <a:off x="3425395" y="1573374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83" name="Line 213"/>
            <p:cNvSpPr>
              <a:spLocks noChangeShapeType="1"/>
            </p:cNvSpPr>
            <p:nvPr/>
          </p:nvSpPr>
          <p:spPr bwMode="auto">
            <a:xfrm rot="19986557" flipV="1">
              <a:off x="3406622" y="1518734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84" name="Line 213"/>
            <p:cNvSpPr>
              <a:spLocks noChangeShapeType="1"/>
            </p:cNvSpPr>
            <p:nvPr/>
          </p:nvSpPr>
          <p:spPr bwMode="auto">
            <a:xfrm rot="19986557" flipV="1">
              <a:off x="3353951" y="-95070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86" name="Line 213"/>
            <p:cNvSpPr>
              <a:spLocks noChangeShapeType="1"/>
            </p:cNvSpPr>
            <p:nvPr/>
          </p:nvSpPr>
          <p:spPr bwMode="auto">
            <a:xfrm rot="19986557" flipV="1">
              <a:off x="3311038" y="-101558"/>
              <a:ext cx="211602" cy="12466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sp>
        <p:nvSpPr>
          <p:cNvPr id="116" name="Line 35"/>
          <p:cNvSpPr>
            <a:spLocks noChangeShapeType="1"/>
          </p:cNvSpPr>
          <p:nvPr/>
        </p:nvSpPr>
        <p:spPr bwMode="auto">
          <a:xfrm flipH="1" flipV="1">
            <a:off x="3033711" y="1600199"/>
            <a:ext cx="383382" cy="523876"/>
          </a:xfrm>
          <a:prstGeom prst="line">
            <a:avLst/>
          </a:prstGeom>
          <a:noFill/>
          <a:ln w="19050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04" name="Группа 203"/>
          <p:cNvGrpSpPr>
            <a:grpSpLocks noChangeAspect="1"/>
          </p:cNvGrpSpPr>
          <p:nvPr/>
        </p:nvGrpSpPr>
        <p:grpSpPr>
          <a:xfrm>
            <a:off x="1723592" y="3709987"/>
            <a:ext cx="288970" cy="308820"/>
            <a:chOff x="750868" y="5095997"/>
            <a:chExt cx="412815" cy="441171"/>
          </a:xfrm>
        </p:grpSpPr>
        <p:cxnSp>
          <p:nvCxnSpPr>
            <p:cNvPr id="207" name="Прямая соединительная линия 206"/>
            <p:cNvCxnSpPr/>
            <p:nvPr/>
          </p:nvCxnSpPr>
          <p:spPr bwMode="auto">
            <a:xfrm rot="16200000" flipH="1">
              <a:off x="983163" y="5356647"/>
              <a:ext cx="359304" cy="1737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5" name="Прямая соединительная линия 224"/>
            <p:cNvCxnSpPr/>
            <p:nvPr/>
          </p:nvCxnSpPr>
          <p:spPr bwMode="auto">
            <a:xfrm rot="16200000" flipH="1">
              <a:off x="573667" y="5355888"/>
              <a:ext cx="354401" cy="0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6" name="Прямая соединительная линия 225"/>
            <p:cNvCxnSpPr/>
            <p:nvPr/>
          </p:nvCxnSpPr>
          <p:spPr bwMode="auto">
            <a:xfrm flipV="1">
              <a:off x="758128" y="5459988"/>
              <a:ext cx="292715" cy="75940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0" name="Прямая соединительная линия 229"/>
            <p:cNvCxnSpPr/>
            <p:nvPr/>
          </p:nvCxnSpPr>
          <p:spPr bwMode="auto">
            <a:xfrm>
              <a:off x="755854" y="5534664"/>
              <a:ext cx="397045" cy="166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Прямая соединительная линия 165"/>
            <p:cNvCxnSpPr/>
            <p:nvPr/>
          </p:nvCxnSpPr>
          <p:spPr bwMode="auto">
            <a:xfrm flipV="1">
              <a:off x="751324" y="5095997"/>
              <a:ext cx="292715" cy="75940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Прямая соединительная линия 166"/>
            <p:cNvCxnSpPr/>
            <p:nvPr/>
          </p:nvCxnSpPr>
          <p:spPr bwMode="auto">
            <a:xfrm rot="16200000" flipH="1">
              <a:off x="869624" y="5281051"/>
              <a:ext cx="354401" cy="0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Прямая соединительная линия 169"/>
            <p:cNvCxnSpPr/>
            <p:nvPr/>
          </p:nvCxnSpPr>
          <p:spPr bwMode="auto">
            <a:xfrm>
              <a:off x="766059" y="5174075"/>
              <a:ext cx="397045" cy="166"/>
            </a:xfrm>
            <a:prstGeom prst="line">
              <a:avLst/>
            </a:prstGeom>
            <a:noFill/>
            <a:ln w="28575" cap="rnd" cmpd="sng" algn="ctr">
              <a:solidFill>
                <a:srgbClr val="CC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2688543" y="1098778"/>
          <a:ext cx="554038" cy="549275"/>
        </p:xfrm>
        <a:graphic>
          <a:graphicData uri="http://schemas.openxmlformats.org/presentationml/2006/ole">
            <p:oleObj spid="_x0000_s132115" name="Формула" r:id="rId6" imgW="228600" imgH="228600" progId="Equation.3">
              <p:embed/>
            </p:oleObj>
          </a:graphicData>
        </a:graphic>
      </p:graphicFrame>
      <p:sp>
        <p:nvSpPr>
          <p:cNvPr id="149" name="Text Box 225"/>
          <p:cNvSpPr txBox="1">
            <a:spLocks noChangeArrowheads="1"/>
          </p:cNvSpPr>
          <p:nvPr/>
        </p:nvSpPr>
        <p:spPr bwMode="auto">
          <a:xfrm>
            <a:off x="1235526" y="3745098"/>
            <a:ext cx="7529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 smtClean="0">
                <a:solidFill>
                  <a:schemeClr val="tx2"/>
                </a:solidFill>
                <a:latin typeface="Arial" charset="0"/>
              </a:rPr>
              <a:t>А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1" name="Text Box 225"/>
          <p:cNvSpPr txBox="1">
            <a:spLocks noChangeArrowheads="1"/>
          </p:cNvSpPr>
          <p:nvPr/>
        </p:nvSpPr>
        <p:spPr bwMode="auto">
          <a:xfrm>
            <a:off x="3601355" y="3106469"/>
            <a:ext cx="7529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B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3" name="Text Box 225"/>
          <p:cNvSpPr txBox="1">
            <a:spLocks noChangeArrowheads="1"/>
          </p:cNvSpPr>
          <p:nvPr/>
        </p:nvSpPr>
        <p:spPr bwMode="auto">
          <a:xfrm>
            <a:off x="8391069" y="3803155"/>
            <a:ext cx="7529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C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163" name="Группа 162"/>
          <p:cNvGrpSpPr/>
          <p:nvPr/>
        </p:nvGrpSpPr>
        <p:grpSpPr>
          <a:xfrm>
            <a:off x="1698056" y="1902505"/>
            <a:ext cx="6540951" cy="2143574"/>
            <a:chOff x="1698056" y="1902505"/>
            <a:chExt cx="6540951" cy="2143574"/>
          </a:xfrm>
        </p:grpSpPr>
        <p:sp>
          <p:nvSpPr>
            <p:cNvPr id="132129" name="Oval 33"/>
            <p:cNvSpPr>
              <a:spLocks noChangeAspect="1" noChangeArrowheads="1"/>
            </p:cNvSpPr>
            <p:nvPr/>
          </p:nvSpPr>
          <p:spPr bwMode="auto">
            <a:xfrm>
              <a:off x="8181407" y="2350973"/>
              <a:ext cx="57600" cy="5760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30" name="Oval 34"/>
            <p:cNvSpPr>
              <a:spLocks noChangeAspect="1" noChangeArrowheads="1"/>
            </p:cNvSpPr>
            <p:nvPr/>
          </p:nvSpPr>
          <p:spPr bwMode="auto">
            <a:xfrm>
              <a:off x="3517332" y="3528104"/>
              <a:ext cx="57600" cy="5760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34" name="Oval 38"/>
            <p:cNvSpPr>
              <a:spLocks noChangeArrowheads="1"/>
            </p:cNvSpPr>
            <p:nvPr/>
          </p:nvSpPr>
          <p:spPr bwMode="auto">
            <a:xfrm>
              <a:off x="8181406" y="3988479"/>
              <a:ext cx="57600" cy="5760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Oval 36"/>
            <p:cNvSpPr>
              <a:spLocks noChangeArrowheads="1"/>
            </p:cNvSpPr>
            <p:nvPr/>
          </p:nvSpPr>
          <p:spPr bwMode="auto">
            <a:xfrm>
              <a:off x="1698056" y="2364467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Oval 36"/>
            <p:cNvSpPr>
              <a:spLocks noChangeArrowheads="1"/>
            </p:cNvSpPr>
            <p:nvPr/>
          </p:nvSpPr>
          <p:spPr bwMode="auto">
            <a:xfrm>
              <a:off x="3510187" y="1902505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32" name="Oval 36"/>
            <p:cNvSpPr>
              <a:spLocks noChangeArrowheads="1"/>
            </p:cNvSpPr>
            <p:nvPr/>
          </p:nvSpPr>
          <p:spPr bwMode="auto">
            <a:xfrm>
              <a:off x="1700438" y="3988479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1" name="Rectangle 183"/>
          <p:cNvSpPr>
            <a:spLocks noChangeArrowheads="1"/>
          </p:cNvSpPr>
          <p:nvPr/>
        </p:nvSpPr>
        <p:spPr bwMode="auto">
          <a:xfrm>
            <a:off x="1814286" y="4412342"/>
            <a:ext cx="5863771" cy="523220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призме все боковые ребра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7" name="Rectangle 183"/>
          <p:cNvSpPr>
            <a:spLocks noChangeArrowheads="1"/>
          </p:cNvSpPr>
          <p:nvPr/>
        </p:nvSpPr>
        <p:spPr bwMode="auto">
          <a:xfrm>
            <a:off x="348344" y="5036453"/>
            <a:ext cx="8461828" cy="954107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правильной призме боковые ребра</a:t>
            </a:r>
            <a:r>
              <a:rPr lang="en-US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перпендикулярны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основанию, и основание –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правильный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многоугольник.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5" name="Группа 194"/>
          <p:cNvGrpSpPr/>
          <p:nvPr/>
        </p:nvGrpSpPr>
        <p:grpSpPr>
          <a:xfrm rot="18617565">
            <a:off x="2278109" y="923921"/>
            <a:ext cx="3904089" cy="4047447"/>
            <a:chOff x="3923592" y="-2877712"/>
            <a:chExt cx="3904089" cy="3559111"/>
          </a:xfrm>
        </p:grpSpPr>
        <p:sp>
          <p:nvSpPr>
            <p:cNvPr id="206" name="Line 213"/>
            <p:cNvSpPr>
              <a:spLocks noChangeShapeType="1"/>
            </p:cNvSpPr>
            <p:nvPr/>
          </p:nvSpPr>
          <p:spPr bwMode="auto">
            <a:xfrm rot="14586557">
              <a:off x="6008907" y="506640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208" name="Line 213"/>
            <p:cNvSpPr>
              <a:spLocks noChangeShapeType="1"/>
            </p:cNvSpPr>
            <p:nvPr/>
          </p:nvSpPr>
          <p:spPr bwMode="auto">
            <a:xfrm rot="14586557">
              <a:off x="7270975" y="-434296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209" name="Line 213"/>
            <p:cNvSpPr>
              <a:spLocks noChangeShapeType="1"/>
            </p:cNvSpPr>
            <p:nvPr/>
          </p:nvSpPr>
          <p:spPr bwMode="auto">
            <a:xfrm rot="14586557">
              <a:off x="7652922" y="-334196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210" name="Line 213"/>
            <p:cNvSpPr>
              <a:spLocks noChangeShapeType="1"/>
            </p:cNvSpPr>
            <p:nvPr/>
          </p:nvSpPr>
          <p:spPr bwMode="auto">
            <a:xfrm rot="14586557">
              <a:off x="6298677" y="491399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213" name="Line 213"/>
            <p:cNvSpPr>
              <a:spLocks noChangeShapeType="1"/>
            </p:cNvSpPr>
            <p:nvPr/>
          </p:nvSpPr>
          <p:spPr bwMode="auto">
            <a:xfrm rot="14586557">
              <a:off x="5050514" y="-2895150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214" name="Line 213"/>
            <p:cNvSpPr>
              <a:spLocks noChangeShapeType="1"/>
            </p:cNvSpPr>
            <p:nvPr/>
          </p:nvSpPr>
          <p:spPr bwMode="auto">
            <a:xfrm rot="14586557">
              <a:off x="3941030" y="-1934112"/>
              <a:ext cx="157321" cy="19219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3212530" y="2050142"/>
            <a:ext cx="779119" cy="195263"/>
            <a:chOff x="3212530" y="2050142"/>
            <a:chExt cx="779119" cy="195263"/>
          </a:xfrm>
        </p:grpSpPr>
        <p:sp>
          <p:nvSpPr>
            <p:cNvPr id="113" name="Line 33"/>
            <p:cNvSpPr>
              <a:spLocks noChangeShapeType="1"/>
            </p:cNvSpPr>
            <p:nvPr/>
          </p:nvSpPr>
          <p:spPr bwMode="auto">
            <a:xfrm flipH="1" flipV="1">
              <a:off x="3222170" y="2090056"/>
              <a:ext cx="742043" cy="128673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9" name="Oval 36"/>
            <p:cNvSpPr>
              <a:spLocks noChangeArrowheads="1"/>
            </p:cNvSpPr>
            <p:nvPr/>
          </p:nvSpPr>
          <p:spPr bwMode="auto">
            <a:xfrm>
              <a:off x="3212530" y="2050142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0" name="Oval 36"/>
            <p:cNvSpPr>
              <a:spLocks noChangeArrowheads="1"/>
            </p:cNvSpPr>
            <p:nvPr/>
          </p:nvSpPr>
          <p:spPr bwMode="auto">
            <a:xfrm>
              <a:off x="3934049" y="2188255"/>
              <a:ext cx="5760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aphicFrame>
        <p:nvGraphicFramePr>
          <p:cNvPr id="111" name="Object 24"/>
          <p:cNvGraphicFramePr>
            <a:graphicFrameLocks noChangeAspect="1"/>
          </p:cNvGraphicFramePr>
          <p:nvPr/>
        </p:nvGraphicFramePr>
        <p:xfrm>
          <a:off x="942974" y="4284436"/>
          <a:ext cx="3255963" cy="549275"/>
        </p:xfrm>
        <a:graphic>
          <a:graphicData uri="http://schemas.openxmlformats.org/presentationml/2006/ole">
            <p:oleObj spid="_x0000_s132104" name="Формула" r:id="rId7" imgW="1346040" imgH="228600" progId="Equation.3">
              <p:embed/>
            </p:oleObj>
          </a:graphicData>
        </a:graphic>
      </p:graphicFrame>
      <p:graphicFrame>
        <p:nvGraphicFramePr>
          <p:cNvPr id="185" name="Object 24"/>
          <p:cNvGraphicFramePr>
            <a:graphicFrameLocks noChangeAspect="1"/>
          </p:cNvGraphicFramePr>
          <p:nvPr/>
        </p:nvGraphicFramePr>
        <p:xfrm>
          <a:off x="673556" y="4997678"/>
          <a:ext cx="1997075" cy="1438275"/>
        </p:xfrm>
        <a:graphic>
          <a:graphicData uri="http://schemas.openxmlformats.org/presentationml/2006/ole">
            <p:oleObj spid="_x0000_s132107" name="Формула" r:id="rId8" imgW="825480" imgH="596880" progId="Equation.3">
              <p:embed/>
            </p:oleObj>
          </a:graphicData>
        </a:graphic>
      </p:graphicFrame>
      <p:sp>
        <p:nvSpPr>
          <p:cNvPr id="196" name="AutoShape 137"/>
          <p:cNvSpPr>
            <a:spLocks noChangeArrowheads="1"/>
          </p:cNvSpPr>
          <p:nvPr/>
        </p:nvSpPr>
        <p:spPr bwMode="auto">
          <a:xfrm>
            <a:off x="2742070" y="5315465"/>
            <a:ext cx="305930" cy="4320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3072944" y="5049839"/>
          <a:ext cx="2303463" cy="1009650"/>
        </p:xfrm>
        <a:graphic>
          <a:graphicData uri="http://schemas.openxmlformats.org/presentationml/2006/ole">
            <p:oleObj spid="_x0000_s132135" name="Формула" r:id="rId9" imgW="952200" imgH="419040" progId="Equation.3">
              <p:embed/>
            </p:oleObj>
          </a:graphicData>
        </a:graphic>
      </p:graphicFrame>
      <p:graphicFrame>
        <p:nvGraphicFramePr>
          <p:cNvPr id="215" name="Object 24"/>
          <p:cNvGraphicFramePr>
            <a:graphicFrameLocks noChangeAspect="1"/>
          </p:cNvGraphicFramePr>
          <p:nvPr/>
        </p:nvGraphicFramePr>
        <p:xfrm>
          <a:off x="5549900" y="5008563"/>
          <a:ext cx="2986088" cy="1220787"/>
        </p:xfrm>
        <a:graphic>
          <a:graphicData uri="http://schemas.openxmlformats.org/presentationml/2006/ole">
            <p:oleObj spid="_x0000_s132102" name="Формула" r:id="rId10" imgW="1231560" imgH="507960" progId="Equation.3">
              <p:embed/>
            </p:oleObj>
          </a:graphicData>
        </a:graphic>
      </p:graphicFrame>
      <p:sp>
        <p:nvSpPr>
          <p:cNvPr id="189" name="AutoShape 224"/>
          <p:cNvSpPr>
            <a:spLocks noChangeArrowheads="1"/>
          </p:cNvSpPr>
          <p:nvPr/>
        </p:nvSpPr>
        <p:spPr bwMode="auto">
          <a:xfrm rot="5400000" flipH="1" flipV="1">
            <a:off x="7685318" y="5014683"/>
            <a:ext cx="1756228" cy="435433"/>
          </a:xfrm>
          <a:prstGeom prst="bentUpArrow">
            <a:avLst>
              <a:gd name="adj1" fmla="val 25473"/>
              <a:gd name="adj2" fmla="val 41666"/>
              <a:gd name="adj3" fmla="val 25000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/>
          </a:p>
        </p:txBody>
      </p:sp>
      <p:graphicFrame>
        <p:nvGraphicFramePr>
          <p:cNvPr id="25792" name="Object 12"/>
          <p:cNvGraphicFramePr>
            <a:graphicFrameLocks noChangeAspect="1"/>
          </p:cNvGraphicFramePr>
          <p:nvPr/>
        </p:nvGraphicFramePr>
        <p:xfrm>
          <a:off x="5132388" y="4303713"/>
          <a:ext cx="2797175" cy="549275"/>
        </p:xfrm>
        <a:graphic>
          <a:graphicData uri="http://schemas.openxmlformats.org/presentationml/2006/ole">
            <p:oleObj spid="_x0000_s132108" name="Формула" r:id="rId11" imgW="1155600" imgH="228600" progId="Equation.3">
              <p:embed/>
            </p:oleObj>
          </a:graphicData>
        </a:graphic>
      </p:graphicFrame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610225" y="6157460"/>
            <a:ext cx="170497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29" name="AutoShape 137"/>
          <p:cNvSpPr>
            <a:spLocks noChangeArrowheads="1"/>
          </p:cNvSpPr>
          <p:nvPr/>
        </p:nvSpPr>
        <p:spPr bwMode="auto">
          <a:xfrm>
            <a:off x="4432984" y="4321237"/>
            <a:ext cx="305930" cy="4320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5607E-7 C 0.00851 0.01318 0.04931 0.05919 0.05139 0.07908 C 0.05365 0.09896 0.03611 0.10058 0.01337 0.11931 C -0.00938 0.13803 0.00746 0.17965 -0.0849 0.19098 C -0.17743 0.20231 -0.43021 0.17272 -0.54219 0.18682 C -0.65434 0.20092 -0.7099 0.2363 -0.75642 0.27538 C -0.80295 0.31399 -0.80851 0.36416 -0.82153 0.42081 C -0.83455 0.47746 -0.8316 0.57526 -0.8342 0.61595 " pathEditMode="relative" rAng="0" ptsTypes="aaaaaaaa">
                                      <p:cBhvr>
                                        <p:cTn id="127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" y="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6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8" grpId="0"/>
      <p:bldP spid="212" grpId="0" animBg="1"/>
      <p:bldP spid="212" grpId="1" animBg="1"/>
      <p:bldP spid="148" grpId="0"/>
      <p:bldP spid="116" grpId="0" animBg="1"/>
      <p:bldP spid="171" grpId="0" animBg="1"/>
      <p:bldP spid="171" grpId="1" animBg="1"/>
      <p:bldP spid="187" grpId="0" animBg="1"/>
      <p:bldP spid="187" grpId="1" animBg="1"/>
      <p:bldP spid="196" grpId="0" animBg="1"/>
      <p:bldP spid="189" grpId="0" animBg="1"/>
      <p:bldP spid="11" grpId="0"/>
      <p:bldP spid="2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ONLINEALLOWACCESS" val="1"/>
  <p:tag name="ISPRINGONLINEUPLOADPRESENTATION" val="1"/>
  <p:tag name="ISPRINGONLINEALLOWDOWNLOAD" val="1"/>
  <p:tag name="ISPRINGONLINETOPIC" val="Education"/>
  <p:tag name="ISPRINGONLINETAGS" val="ЕГЭ прототипы В9 стереометрия http://larivkov-geo.ucoz.ru/index/prototipy_v9/0-55"/>
  <p:tag name="ISPRINGONLINELANG" val="ru"/>
</p:tagLst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88</Words>
  <Application>Microsoft Office PowerPoint</Application>
  <PresentationFormat>Экран (4:3)</PresentationFormat>
  <Paragraphs>41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В9 №27065</dc:title>
  <dc:creator/>
  <cp:lastModifiedBy/>
  <cp:revision>286</cp:revision>
  <dcterms:created xsi:type="dcterms:W3CDTF">2010-09-05T14:23:09Z</dcterms:created>
  <dcterms:modified xsi:type="dcterms:W3CDTF">2011-10-29T00:59:21Z</dcterms:modified>
</cp:coreProperties>
</file>