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  <p:sldMasterId id="2147483650" r:id="rId2"/>
  </p:sldMasterIdLst>
  <p:notesMasterIdLst>
    <p:notesMasterId r:id="rId5"/>
  </p:notesMasterIdLst>
  <p:sldIdLst>
    <p:sldId id="299" r:id="rId3"/>
    <p:sldId id="278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A6FCAE"/>
    <a:srgbClr val="00CC00"/>
    <a:srgbClr val="00FF99"/>
    <a:srgbClr val="002060"/>
    <a:srgbClr val="000080"/>
    <a:srgbClr val="FFFFCC"/>
    <a:srgbClr val="FF9900"/>
    <a:srgbClr val="0066CC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5" autoAdjust="0"/>
    <p:restoredTop sz="99821" autoAdjust="0"/>
  </p:normalViewPr>
  <p:slideViewPr>
    <p:cSldViewPr snapToGrid="0">
      <p:cViewPr>
        <p:scale>
          <a:sx n="66" d="100"/>
          <a:sy n="66" d="100"/>
        </p:scale>
        <p:origin x="-828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5B7F3-CA58-4986-A065-E8B978B16CC1}" type="datetimeFigureOut">
              <a:rPr lang="ru-RU" smtClean="0"/>
              <a:pPr/>
              <a:t>30.10.2011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755FB-D9EF-4486-BEB2-AE94BA864F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8A05C-E1FD-4F16-87DA-099288C48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B740C-5282-4B9A-867A-51287C6BC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658E-69F2-4F41-B161-AC76809E70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5D90A-EE95-4689-AF9F-47BAA3794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F4A54-BF49-4450-922C-5089469C8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6B876-99B5-4083-ABA7-20DA762F1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5D86A-D403-4ABB-8659-40AA5C7CA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32344-B339-458C-97D8-2C7DAF5A35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0C55D-33EE-4279-AE51-AF3E6F7E3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F5030-BB89-4902-A4F7-32AC9008D9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0882-B312-4CD1-984E-2D0F6B99B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169C6-D346-497B-B733-AF08674EA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F1021-9F19-4BD0-A589-CFC41A355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39440-FA01-41D6-ADCF-6F0CC8468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A7ABB-04A7-4B06-A3CD-D6B385848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38F92-9CC7-41E7-A363-A4C5464A45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72100-0B14-4E73-ADD9-7A6388ACB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1D6BC-A8E9-4287-9241-2808880D3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8C495-594F-4C40-93EB-F963CB3FE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805FC-5BC7-4D81-BA66-3FC664F91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AutoShape 4"/>
          <p:cNvSpPr>
            <a:spLocks noChangeArrowheads="1"/>
          </p:cNvSpPr>
          <p:nvPr userDrawn="1"/>
        </p:nvSpPr>
        <p:spPr bwMode="auto">
          <a:xfrm>
            <a:off x="174625" y="174626"/>
            <a:ext cx="8751661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D2737-C256-4003-A571-3D8ADB61FC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E258D-20EB-4BF9-A809-4EAFBC34C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A75A23BC-AA39-4438-8AD4-441B8B67F9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B2BE6AD7-3206-4D2C-B98D-59C457A43D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8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5.bin"/><Relationship Id="rId4" Type="http://schemas.openxmlformats.org/officeDocument/2006/relationships/slide" Target="slide2.xml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9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larivkov-geo.ucoz.ru/" TargetMode="External"/><Relationship Id="rId3" Type="http://schemas.openxmlformats.org/officeDocument/2006/relationships/hyperlink" Target="http://www.alleng.ru/d/math/math442.htm" TargetMode="External"/><Relationship Id="rId7" Type="http://schemas.openxmlformats.org/officeDocument/2006/relationships/image" Target="../media/image11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hyperlink" Target="http://office.microsoft.com/ru-ru/images/MC900434393.aspx" TargetMode="External"/><Relationship Id="rId4" Type="http://schemas.openxmlformats.org/officeDocument/2006/relationships/hyperlink" Target="http://www.mathege.ru:8080/or/ege/ShowProblems.html?posMask=256&amp;showProto=true" TargetMode="External"/><Relationship Id="rId9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2"/>
          <p:cNvGraphicFramePr>
            <a:graphicFrameLocks noGrp="1"/>
          </p:cNvGraphicFramePr>
          <p:nvPr/>
        </p:nvGraphicFramePr>
        <p:xfrm>
          <a:off x="187325" y="178254"/>
          <a:ext cx="1583644" cy="457200"/>
        </p:xfrm>
        <a:graphic>
          <a:graphicData uri="http://schemas.openxmlformats.org/drawingml/2006/table">
            <a:tbl>
              <a:tblPr/>
              <a:tblGrid>
                <a:gridCol w="1583644"/>
              </a:tblGrid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№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27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105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DAF3"/>
                        </a:gs>
                        <a:gs pos="50000">
                          <a:srgbClr val="FFFFFF"/>
                        </a:gs>
                        <a:gs pos="100000">
                          <a:srgbClr val="9BDAF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6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9593" y="183018"/>
            <a:ext cx="1566636" cy="4286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 tIns="36000" bIns="180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299" name="AutoShape 3"/>
          <p:cNvSpPr>
            <a:spLocks noChangeAspect="1" noChangeArrowheads="1"/>
          </p:cNvSpPr>
          <p:nvPr/>
        </p:nvSpPr>
        <p:spPr bwMode="auto">
          <a:xfrm>
            <a:off x="713032" y="3296759"/>
            <a:ext cx="3947206" cy="1018156"/>
          </a:xfrm>
          <a:custGeom>
            <a:avLst/>
            <a:gdLst>
              <a:gd name="connsiteX0" fmla="*/ 0 w 2619375"/>
              <a:gd name="connsiteY0" fmla="*/ 0 h 3051968"/>
              <a:gd name="connsiteX1" fmla="*/ 2619375 w 2619375"/>
              <a:gd name="connsiteY1" fmla="*/ 0 h 3051968"/>
              <a:gd name="connsiteX2" fmla="*/ 2619375 w 2619375"/>
              <a:gd name="connsiteY2" fmla="*/ 3051968 h 3051968"/>
              <a:gd name="connsiteX3" fmla="*/ 0 w 2619375"/>
              <a:gd name="connsiteY3" fmla="*/ 3051968 h 3051968"/>
              <a:gd name="connsiteX4" fmla="*/ 0 w 2619375"/>
              <a:gd name="connsiteY4" fmla="*/ 0 h 3051968"/>
              <a:gd name="connsiteX0" fmla="*/ 0 w 3042708"/>
              <a:gd name="connsiteY0" fmla="*/ 108857 h 3051968"/>
              <a:gd name="connsiteX1" fmla="*/ 3042708 w 3042708"/>
              <a:gd name="connsiteY1" fmla="*/ 0 h 3051968"/>
              <a:gd name="connsiteX2" fmla="*/ 3042708 w 3042708"/>
              <a:gd name="connsiteY2" fmla="*/ 3051968 h 3051968"/>
              <a:gd name="connsiteX3" fmla="*/ 423333 w 3042708"/>
              <a:gd name="connsiteY3" fmla="*/ 3051968 h 3051968"/>
              <a:gd name="connsiteX4" fmla="*/ 0 w 3042708"/>
              <a:gd name="connsiteY4" fmla="*/ 108857 h 3051968"/>
              <a:gd name="connsiteX0" fmla="*/ 0 w 3042708"/>
              <a:gd name="connsiteY0" fmla="*/ 338667 h 3281778"/>
              <a:gd name="connsiteX1" fmla="*/ 1784804 w 3042708"/>
              <a:gd name="connsiteY1" fmla="*/ 0 h 3281778"/>
              <a:gd name="connsiteX2" fmla="*/ 3042708 w 3042708"/>
              <a:gd name="connsiteY2" fmla="*/ 3281778 h 3281778"/>
              <a:gd name="connsiteX3" fmla="*/ 423333 w 3042708"/>
              <a:gd name="connsiteY3" fmla="*/ 3281778 h 3281778"/>
              <a:gd name="connsiteX4" fmla="*/ 0 w 3042708"/>
              <a:gd name="connsiteY4" fmla="*/ 338667 h 3281778"/>
              <a:gd name="connsiteX0" fmla="*/ 0 w 3332994"/>
              <a:gd name="connsiteY0" fmla="*/ 338667 h 3281778"/>
              <a:gd name="connsiteX1" fmla="*/ 1784804 w 3332994"/>
              <a:gd name="connsiteY1" fmla="*/ 0 h 3281778"/>
              <a:gd name="connsiteX2" fmla="*/ 3332994 w 3332994"/>
              <a:gd name="connsiteY2" fmla="*/ 463587 h 3281778"/>
              <a:gd name="connsiteX3" fmla="*/ 423333 w 3332994"/>
              <a:gd name="connsiteY3" fmla="*/ 3281778 h 3281778"/>
              <a:gd name="connsiteX4" fmla="*/ 0 w 3332994"/>
              <a:gd name="connsiteY4" fmla="*/ 338667 h 3281778"/>
              <a:gd name="connsiteX0" fmla="*/ 0 w 3332994"/>
              <a:gd name="connsiteY0" fmla="*/ 338667 h 838541"/>
              <a:gd name="connsiteX1" fmla="*/ 1784804 w 3332994"/>
              <a:gd name="connsiteY1" fmla="*/ 0 h 838541"/>
              <a:gd name="connsiteX2" fmla="*/ 3332994 w 3332994"/>
              <a:gd name="connsiteY2" fmla="*/ 463587 h 838541"/>
              <a:gd name="connsiteX3" fmla="*/ 1548190 w 3332994"/>
              <a:gd name="connsiteY3" fmla="*/ 838541 h 838541"/>
              <a:gd name="connsiteX4" fmla="*/ 0 w 3332994"/>
              <a:gd name="connsiteY4" fmla="*/ 338667 h 838541"/>
              <a:gd name="connsiteX0" fmla="*/ 0 w 3332994"/>
              <a:gd name="connsiteY0" fmla="*/ 356527 h 856401"/>
              <a:gd name="connsiteX1" fmla="*/ 1784804 w 3332994"/>
              <a:gd name="connsiteY1" fmla="*/ 0 h 856401"/>
              <a:gd name="connsiteX2" fmla="*/ 3332994 w 3332994"/>
              <a:gd name="connsiteY2" fmla="*/ 481447 h 856401"/>
              <a:gd name="connsiteX3" fmla="*/ 1548190 w 3332994"/>
              <a:gd name="connsiteY3" fmla="*/ 856401 h 856401"/>
              <a:gd name="connsiteX4" fmla="*/ 0 w 3332994"/>
              <a:gd name="connsiteY4" fmla="*/ 356527 h 856401"/>
              <a:gd name="connsiteX0" fmla="*/ 0 w 3332994"/>
              <a:gd name="connsiteY0" fmla="*/ 356527 h 854417"/>
              <a:gd name="connsiteX1" fmla="*/ 1784804 w 3332994"/>
              <a:gd name="connsiteY1" fmla="*/ 0 h 854417"/>
              <a:gd name="connsiteX2" fmla="*/ 3332994 w 3332994"/>
              <a:gd name="connsiteY2" fmla="*/ 481447 h 854417"/>
              <a:gd name="connsiteX3" fmla="*/ 1542237 w 3332994"/>
              <a:gd name="connsiteY3" fmla="*/ 854417 h 854417"/>
              <a:gd name="connsiteX4" fmla="*/ 0 w 3332994"/>
              <a:gd name="connsiteY4" fmla="*/ 356527 h 854417"/>
              <a:gd name="connsiteX0" fmla="*/ 0 w 3325057"/>
              <a:gd name="connsiteY0" fmla="*/ 376370 h 854417"/>
              <a:gd name="connsiteX1" fmla="*/ 1776867 w 3325057"/>
              <a:gd name="connsiteY1" fmla="*/ 0 h 854417"/>
              <a:gd name="connsiteX2" fmla="*/ 3325057 w 3325057"/>
              <a:gd name="connsiteY2" fmla="*/ 481447 h 854417"/>
              <a:gd name="connsiteX3" fmla="*/ 1534300 w 3325057"/>
              <a:gd name="connsiteY3" fmla="*/ 854417 h 854417"/>
              <a:gd name="connsiteX4" fmla="*/ 0 w 3325057"/>
              <a:gd name="connsiteY4" fmla="*/ 376370 h 854417"/>
              <a:gd name="connsiteX0" fmla="*/ 0 w 3293307"/>
              <a:gd name="connsiteY0" fmla="*/ 376370 h 854417"/>
              <a:gd name="connsiteX1" fmla="*/ 1776867 w 3293307"/>
              <a:gd name="connsiteY1" fmla="*/ 0 h 854417"/>
              <a:gd name="connsiteX2" fmla="*/ 3293307 w 3293307"/>
              <a:gd name="connsiteY2" fmla="*/ 483431 h 854417"/>
              <a:gd name="connsiteX3" fmla="*/ 1534300 w 3293307"/>
              <a:gd name="connsiteY3" fmla="*/ 854417 h 854417"/>
              <a:gd name="connsiteX4" fmla="*/ 0 w 3293307"/>
              <a:gd name="connsiteY4" fmla="*/ 376370 h 854417"/>
              <a:gd name="connsiteX0" fmla="*/ 0 w 3293307"/>
              <a:gd name="connsiteY0" fmla="*/ 376370 h 854417"/>
              <a:gd name="connsiteX1" fmla="*/ 1776867 w 3293307"/>
              <a:gd name="connsiteY1" fmla="*/ 0 h 854417"/>
              <a:gd name="connsiteX2" fmla="*/ 3293307 w 3293307"/>
              <a:gd name="connsiteY2" fmla="*/ 475494 h 854417"/>
              <a:gd name="connsiteX3" fmla="*/ 1534300 w 3293307"/>
              <a:gd name="connsiteY3" fmla="*/ 854417 h 854417"/>
              <a:gd name="connsiteX4" fmla="*/ 0 w 3293307"/>
              <a:gd name="connsiteY4" fmla="*/ 376370 h 854417"/>
              <a:gd name="connsiteX0" fmla="*/ 0 w 3293307"/>
              <a:gd name="connsiteY0" fmla="*/ 376370 h 848464"/>
              <a:gd name="connsiteX1" fmla="*/ 1776867 w 3293307"/>
              <a:gd name="connsiteY1" fmla="*/ 0 h 848464"/>
              <a:gd name="connsiteX2" fmla="*/ 3293307 w 3293307"/>
              <a:gd name="connsiteY2" fmla="*/ 475494 h 848464"/>
              <a:gd name="connsiteX3" fmla="*/ 1520409 w 3293307"/>
              <a:gd name="connsiteY3" fmla="*/ 848464 h 848464"/>
              <a:gd name="connsiteX4" fmla="*/ 0 w 3293307"/>
              <a:gd name="connsiteY4" fmla="*/ 376370 h 848464"/>
              <a:gd name="connsiteX0" fmla="*/ 0 w 3293307"/>
              <a:gd name="connsiteY0" fmla="*/ 376370 h 848464"/>
              <a:gd name="connsiteX1" fmla="*/ 1759008 w 3293307"/>
              <a:gd name="connsiteY1" fmla="*/ 0 h 848464"/>
              <a:gd name="connsiteX2" fmla="*/ 3293307 w 3293307"/>
              <a:gd name="connsiteY2" fmla="*/ 475494 h 848464"/>
              <a:gd name="connsiteX3" fmla="*/ 1520409 w 3293307"/>
              <a:gd name="connsiteY3" fmla="*/ 848464 h 848464"/>
              <a:gd name="connsiteX4" fmla="*/ 0 w 3293307"/>
              <a:gd name="connsiteY4" fmla="*/ 376370 h 848464"/>
              <a:gd name="connsiteX0" fmla="*/ 0 w 3289338"/>
              <a:gd name="connsiteY0" fmla="*/ 376370 h 848464"/>
              <a:gd name="connsiteX1" fmla="*/ 1759008 w 3289338"/>
              <a:gd name="connsiteY1" fmla="*/ 0 h 848464"/>
              <a:gd name="connsiteX2" fmla="*/ 3289338 w 3289338"/>
              <a:gd name="connsiteY2" fmla="*/ 475495 h 848464"/>
              <a:gd name="connsiteX3" fmla="*/ 1520409 w 3289338"/>
              <a:gd name="connsiteY3" fmla="*/ 848464 h 848464"/>
              <a:gd name="connsiteX4" fmla="*/ 0 w 3289338"/>
              <a:gd name="connsiteY4" fmla="*/ 376370 h 848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38" h="848464">
                <a:moveTo>
                  <a:pt x="0" y="376370"/>
                </a:moveTo>
                <a:lnTo>
                  <a:pt x="1759008" y="0"/>
                </a:lnTo>
                <a:lnTo>
                  <a:pt x="3289338" y="475495"/>
                </a:lnTo>
                <a:lnTo>
                  <a:pt x="1520409" y="848464"/>
                </a:lnTo>
                <a:lnTo>
                  <a:pt x="0" y="376370"/>
                </a:lnTo>
                <a:close/>
              </a:path>
            </a:pathLst>
          </a:custGeom>
          <a:solidFill>
            <a:srgbClr val="FFFF66">
              <a:alpha val="62000"/>
            </a:srgbClr>
          </a:solidFill>
          <a:ln w="28575">
            <a:solidFill>
              <a:srgbClr val="FF9900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1" name="AutoShape 3"/>
          <p:cNvSpPr>
            <a:spLocks noChangeAspect="1" noChangeArrowheads="1"/>
          </p:cNvSpPr>
          <p:nvPr/>
        </p:nvSpPr>
        <p:spPr bwMode="auto">
          <a:xfrm>
            <a:off x="710084" y="1516377"/>
            <a:ext cx="3961494" cy="1022918"/>
          </a:xfrm>
          <a:custGeom>
            <a:avLst/>
            <a:gdLst>
              <a:gd name="connsiteX0" fmla="*/ 0 w 2619375"/>
              <a:gd name="connsiteY0" fmla="*/ 0 h 3051968"/>
              <a:gd name="connsiteX1" fmla="*/ 2619375 w 2619375"/>
              <a:gd name="connsiteY1" fmla="*/ 0 h 3051968"/>
              <a:gd name="connsiteX2" fmla="*/ 2619375 w 2619375"/>
              <a:gd name="connsiteY2" fmla="*/ 3051968 h 3051968"/>
              <a:gd name="connsiteX3" fmla="*/ 0 w 2619375"/>
              <a:gd name="connsiteY3" fmla="*/ 3051968 h 3051968"/>
              <a:gd name="connsiteX4" fmla="*/ 0 w 2619375"/>
              <a:gd name="connsiteY4" fmla="*/ 0 h 3051968"/>
              <a:gd name="connsiteX0" fmla="*/ 0 w 3042708"/>
              <a:gd name="connsiteY0" fmla="*/ 108857 h 3051968"/>
              <a:gd name="connsiteX1" fmla="*/ 3042708 w 3042708"/>
              <a:gd name="connsiteY1" fmla="*/ 0 h 3051968"/>
              <a:gd name="connsiteX2" fmla="*/ 3042708 w 3042708"/>
              <a:gd name="connsiteY2" fmla="*/ 3051968 h 3051968"/>
              <a:gd name="connsiteX3" fmla="*/ 423333 w 3042708"/>
              <a:gd name="connsiteY3" fmla="*/ 3051968 h 3051968"/>
              <a:gd name="connsiteX4" fmla="*/ 0 w 3042708"/>
              <a:gd name="connsiteY4" fmla="*/ 108857 h 3051968"/>
              <a:gd name="connsiteX0" fmla="*/ 0 w 3042708"/>
              <a:gd name="connsiteY0" fmla="*/ 338667 h 3281778"/>
              <a:gd name="connsiteX1" fmla="*/ 1784804 w 3042708"/>
              <a:gd name="connsiteY1" fmla="*/ 0 h 3281778"/>
              <a:gd name="connsiteX2" fmla="*/ 3042708 w 3042708"/>
              <a:gd name="connsiteY2" fmla="*/ 3281778 h 3281778"/>
              <a:gd name="connsiteX3" fmla="*/ 423333 w 3042708"/>
              <a:gd name="connsiteY3" fmla="*/ 3281778 h 3281778"/>
              <a:gd name="connsiteX4" fmla="*/ 0 w 3042708"/>
              <a:gd name="connsiteY4" fmla="*/ 338667 h 3281778"/>
              <a:gd name="connsiteX0" fmla="*/ 0 w 3332994"/>
              <a:gd name="connsiteY0" fmla="*/ 338667 h 3281778"/>
              <a:gd name="connsiteX1" fmla="*/ 1784804 w 3332994"/>
              <a:gd name="connsiteY1" fmla="*/ 0 h 3281778"/>
              <a:gd name="connsiteX2" fmla="*/ 3332994 w 3332994"/>
              <a:gd name="connsiteY2" fmla="*/ 463587 h 3281778"/>
              <a:gd name="connsiteX3" fmla="*/ 423333 w 3332994"/>
              <a:gd name="connsiteY3" fmla="*/ 3281778 h 3281778"/>
              <a:gd name="connsiteX4" fmla="*/ 0 w 3332994"/>
              <a:gd name="connsiteY4" fmla="*/ 338667 h 3281778"/>
              <a:gd name="connsiteX0" fmla="*/ 0 w 3332994"/>
              <a:gd name="connsiteY0" fmla="*/ 338667 h 838541"/>
              <a:gd name="connsiteX1" fmla="*/ 1784804 w 3332994"/>
              <a:gd name="connsiteY1" fmla="*/ 0 h 838541"/>
              <a:gd name="connsiteX2" fmla="*/ 3332994 w 3332994"/>
              <a:gd name="connsiteY2" fmla="*/ 463587 h 838541"/>
              <a:gd name="connsiteX3" fmla="*/ 1548190 w 3332994"/>
              <a:gd name="connsiteY3" fmla="*/ 838541 h 838541"/>
              <a:gd name="connsiteX4" fmla="*/ 0 w 3332994"/>
              <a:gd name="connsiteY4" fmla="*/ 338667 h 838541"/>
              <a:gd name="connsiteX0" fmla="*/ 0 w 3332994"/>
              <a:gd name="connsiteY0" fmla="*/ 356527 h 856401"/>
              <a:gd name="connsiteX1" fmla="*/ 1784804 w 3332994"/>
              <a:gd name="connsiteY1" fmla="*/ 0 h 856401"/>
              <a:gd name="connsiteX2" fmla="*/ 3332994 w 3332994"/>
              <a:gd name="connsiteY2" fmla="*/ 481447 h 856401"/>
              <a:gd name="connsiteX3" fmla="*/ 1548190 w 3332994"/>
              <a:gd name="connsiteY3" fmla="*/ 856401 h 856401"/>
              <a:gd name="connsiteX4" fmla="*/ 0 w 3332994"/>
              <a:gd name="connsiteY4" fmla="*/ 356527 h 856401"/>
              <a:gd name="connsiteX0" fmla="*/ 0 w 3332994"/>
              <a:gd name="connsiteY0" fmla="*/ 356527 h 854417"/>
              <a:gd name="connsiteX1" fmla="*/ 1784804 w 3332994"/>
              <a:gd name="connsiteY1" fmla="*/ 0 h 854417"/>
              <a:gd name="connsiteX2" fmla="*/ 3332994 w 3332994"/>
              <a:gd name="connsiteY2" fmla="*/ 481447 h 854417"/>
              <a:gd name="connsiteX3" fmla="*/ 1542237 w 3332994"/>
              <a:gd name="connsiteY3" fmla="*/ 854417 h 854417"/>
              <a:gd name="connsiteX4" fmla="*/ 0 w 3332994"/>
              <a:gd name="connsiteY4" fmla="*/ 356527 h 854417"/>
              <a:gd name="connsiteX0" fmla="*/ 0 w 3325057"/>
              <a:gd name="connsiteY0" fmla="*/ 376370 h 854417"/>
              <a:gd name="connsiteX1" fmla="*/ 1776867 w 3325057"/>
              <a:gd name="connsiteY1" fmla="*/ 0 h 854417"/>
              <a:gd name="connsiteX2" fmla="*/ 3325057 w 3325057"/>
              <a:gd name="connsiteY2" fmla="*/ 481447 h 854417"/>
              <a:gd name="connsiteX3" fmla="*/ 1534300 w 3325057"/>
              <a:gd name="connsiteY3" fmla="*/ 854417 h 854417"/>
              <a:gd name="connsiteX4" fmla="*/ 0 w 3325057"/>
              <a:gd name="connsiteY4" fmla="*/ 376370 h 854417"/>
              <a:gd name="connsiteX0" fmla="*/ 0 w 3293307"/>
              <a:gd name="connsiteY0" fmla="*/ 376370 h 854417"/>
              <a:gd name="connsiteX1" fmla="*/ 1776867 w 3293307"/>
              <a:gd name="connsiteY1" fmla="*/ 0 h 854417"/>
              <a:gd name="connsiteX2" fmla="*/ 3293307 w 3293307"/>
              <a:gd name="connsiteY2" fmla="*/ 483431 h 854417"/>
              <a:gd name="connsiteX3" fmla="*/ 1534300 w 3293307"/>
              <a:gd name="connsiteY3" fmla="*/ 854417 h 854417"/>
              <a:gd name="connsiteX4" fmla="*/ 0 w 3293307"/>
              <a:gd name="connsiteY4" fmla="*/ 376370 h 854417"/>
              <a:gd name="connsiteX0" fmla="*/ 0 w 3265526"/>
              <a:gd name="connsiteY0" fmla="*/ 376370 h 854417"/>
              <a:gd name="connsiteX1" fmla="*/ 1749086 w 3265526"/>
              <a:gd name="connsiteY1" fmla="*/ 0 h 854417"/>
              <a:gd name="connsiteX2" fmla="*/ 3265526 w 3265526"/>
              <a:gd name="connsiteY2" fmla="*/ 483431 h 854417"/>
              <a:gd name="connsiteX3" fmla="*/ 1506519 w 3265526"/>
              <a:gd name="connsiteY3" fmla="*/ 854417 h 854417"/>
              <a:gd name="connsiteX4" fmla="*/ 0 w 3265526"/>
              <a:gd name="connsiteY4" fmla="*/ 376370 h 854417"/>
              <a:gd name="connsiteX0" fmla="*/ 0 w 3301244"/>
              <a:gd name="connsiteY0" fmla="*/ 376370 h 854417"/>
              <a:gd name="connsiteX1" fmla="*/ 1749086 w 3301244"/>
              <a:gd name="connsiteY1" fmla="*/ 0 h 854417"/>
              <a:gd name="connsiteX2" fmla="*/ 3301244 w 3301244"/>
              <a:gd name="connsiteY2" fmla="*/ 477478 h 854417"/>
              <a:gd name="connsiteX3" fmla="*/ 1506519 w 3301244"/>
              <a:gd name="connsiteY3" fmla="*/ 854417 h 854417"/>
              <a:gd name="connsiteX4" fmla="*/ 0 w 3301244"/>
              <a:gd name="connsiteY4" fmla="*/ 376370 h 854417"/>
              <a:gd name="connsiteX0" fmla="*/ 0 w 3301244"/>
              <a:gd name="connsiteY0" fmla="*/ 378354 h 856401"/>
              <a:gd name="connsiteX1" fmla="*/ 1778852 w 3301244"/>
              <a:gd name="connsiteY1" fmla="*/ 0 h 856401"/>
              <a:gd name="connsiteX2" fmla="*/ 3301244 w 3301244"/>
              <a:gd name="connsiteY2" fmla="*/ 479462 h 856401"/>
              <a:gd name="connsiteX3" fmla="*/ 1506519 w 3301244"/>
              <a:gd name="connsiteY3" fmla="*/ 856401 h 856401"/>
              <a:gd name="connsiteX4" fmla="*/ 0 w 3301244"/>
              <a:gd name="connsiteY4" fmla="*/ 378354 h 856401"/>
              <a:gd name="connsiteX0" fmla="*/ 0 w 3301244"/>
              <a:gd name="connsiteY0" fmla="*/ 378354 h 852432"/>
              <a:gd name="connsiteX1" fmla="*/ 1778852 w 3301244"/>
              <a:gd name="connsiteY1" fmla="*/ 0 h 852432"/>
              <a:gd name="connsiteX2" fmla="*/ 3301244 w 3301244"/>
              <a:gd name="connsiteY2" fmla="*/ 479462 h 852432"/>
              <a:gd name="connsiteX3" fmla="*/ 1528347 w 3301244"/>
              <a:gd name="connsiteY3" fmla="*/ 852432 h 852432"/>
              <a:gd name="connsiteX4" fmla="*/ 0 w 3301244"/>
              <a:gd name="connsiteY4" fmla="*/ 378354 h 852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01244" h="852432">
                <a:moveTo>
                  <a:pt x="0" y="378354"/>
                </a:moveTo>
                <a:lnTo>
                  <a:pt x="1778852" y="0"/>
                </a:lnTo>
                <a:lnTo>
                  <a:pt x="3301244" y="479462"/>
                </a:lnTo>
                <a:lnTo>
                  <a:pt x="1528347" y="852432"/>
                </a:lnTo>
                <a:lnTo>
                  <a:pt x="0" y="378354"/>
                </a:lnTo>
                <a:close/>
              </a:path>
            </a:pathLst>
          </a:custGeom>
          <a:solidFill>
            <a:srgbClr val="FFFF66">
              <a:alpha val="62000"/>
            </a:srgbClr>
          </a:solidFill>
          <a:ln w="28575">
            <a:solidFill>
              <a:srgbClr val="FF9900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215" name="Группа 214"/>
          <p:cNvGrpSpPr/>
          <p:nvPr/>
        </p:nvGrpSpPr>
        <p:grpSpPr>
          <a:xfrm>
            <a:off x="712173" y="4578386"/>
            <a:ext cx="1800000" cy="1800000"/>
            <a:chOff x="5792173" y="4157474"/>
            <a:chExt cx="1800000" cy="1800000"/>
          </a:xfrm>
        </p:grpSpPr>
        <p:sp>
          <p:nvSpPr>
            <p:cNvPr id="88" name="Прямоугольник 87"/>
            <p:cNvSpPr/>
            <p:nvPr/>
          </p:nvSpPr>
          <p:spPr bwMode="auto">
            <a:xfrm flipH="1">
              <a:off x="5792173" y="4157474"/>
              <a:ext cx="1800000" cy="1800000"/>
            </a:xfrm>
            <a:prstGeom prst="rect">
              <a:avLst/>
            </a:prstGeom>
            <a:noFill/>
            <a:ln w="2857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cs typeface="Arial" pitchFamily="34" charset="0"/>
              </a:endParaRPr>
            </a:p>
          </p:txBody>
        </p:sp>
        <p:sp>
          <p:nvSpPr>
            <p:cNvPr id="123" name="Овал 122"/>
            <p:cNvSpPr/>
            <p:nvPr/>
          </p:nvSpPr>
          <p:spPr bwMode="auto">
            <a:xfrm>
              <a:off x="5817849" y="4184875"/>
              <a:ext cx="1746000" cy="1746000"/>
            </a:xfrm>
            <a:prstGeom prst="ellipse">
              <a:avLst/>
            </a:prstGeom>
            <a:solidFill>
              <a:srgbClr val="A6FCAE">
                <a:alpha val="48000"/>
              </a:srgbClr>
            </a:solidFill>
            <a:ln w="28575" cap="flat" cmpd="sng" algn="ctr">
              <a:solidFill>
                <a:srgbClr val="00CC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1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cs typeface="Arial" pitchFamily="34" charset="0"/>
              </a:endParaRPr>
            </a:p>
          </p:txBody>
        </p:sp>
        <p:sp>
          <p:nvSpPr>
            <p:cNvPr id="126" name="Line 14"/>
            <p:cNvSpPr>
              <a:spLocks noChangeShapeType="1"/>
            </p:cNvSpPr>
            <p:nvPr/>
          </p:nvSpPr>
          <p:spPr bwMode="auto">
            <a:xfrm flipH="1" flipV="1">
              <a:off x="6681788" y="5067298"/>
              <a:ext cx="900000" cy="1"/>
            </a:xfrm>
            <a:prstGeom prst="line">
              <a:avLst/>
            </a:prstGeom>
            <a:noFill/>
            <a:ln w="28575">
              <a:solidFill>
                <a:srgbClr val="00CC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7" name="Line 14"/>
            <p:cNvSpPr>
              <a:spLocks noChangeShapeType="1"/>
            </p:cNvSpPr>
            <p:nvPr/>
          </p:nvSpPr>
          <p:spPr bwMode="auto">
            <a:xfrm flipH="1" flipV="1">
              <a:off x="5805488" y="5062535"/>
              <a:ext cx="900000" cy="1"/>
            </a:xfrm>
            <a:prstGeom prst="line">
              <a:avLst/>
            </a:prstGeom>
            <a:noFill/>
            <a:ln w="28575">
              <a:solidFill>
                <a:srgbClr val="00CC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8" name="Line 14"/>
            <p:cNvSpPr>
              <a:spLocks noChangeShapeType="1"/>
            </p:cNvSpPr>
            <p:nvPr/>
          </p:nvSpPr>
          <p:spPr bwMode="auto">
            <a:xfrm flipH="1" flipV="1">
              <a:off x="6710362" y="4190999"/>
              <a:ext cx="0" cy="900000"/>
            </a:xfrm>
            <a:prstGeom prst="line">
              <a:avLst/>
            </a:prstGeom>
            <a:noFill/>
            <a:ln w="28575">
              <a:solidFill>
                <a:srgbClr val="00CC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0" name="Line 14"/>
            <p:cNvSpPr>
              <a:spLocks noChangeShapeType="1"/>
            </p:cNvSpPr>
            <p:nvPr/>
          </p:nvSpPr>
          <p:spPr bwMode="auto">
            <a:xfrm flipH="1" flipV="1">
              <a:off x="6710362" y="5038724"/>
              <a:ext cx="0" cy="900000"/>
            </a:xfrm>
            <a:prstGeom prst="line">
              <a:avLst/>
            </a:prstGeom>
            <a:noFill/>
            <a:ln w="28575">
              <a:solidFill>
                <a:srgbClr val="00CC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7" name="Rectangle 98"/>
          <p:cNvSpPr>
            <a:spLocks noChangeArrowheads="1"/>
          </p:cNvSpPr>
          <p:nvPr/>
        </p:nvSpPr>
        <p:spPr bwMode="auto">
          <a:xfrm>
            <a:off x="1810431" y="122239"/>
            <a:ext cx="6535283" cy="108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dirty="0" smtClean="0"/>
              <a:t>Объем прямоугольного параллелепипеда, описанного около сферы, равен 216. Найдите радиус сферы.</a:t>
            </a:r>
            <a:endParaRPr lang="ru-RU" sz="2400" dirty="0"/>
          </a:p>
        </p:txBody>
      </p:sp>
      <p:sp>
        <p:nvSpPr>
          <p:cNvPr id="8" name="Rectangle 36"/>
          <p:cNvSpPr>
            <a:spLocks noChangeArrowheads="1"/>
          </p:cNvSpPr>
          <p:nvPr/>
        </p:nvSpPr>
        <p:spPr bwMode="auto">
          <a:xfrm>
            <a:off x="192088" y="181429"/>
            <a:ext cx="156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9" name="Rectangle 183"/>
          <p:cNvSpPr>
            <a:spLocks noChangeArrowheads="1"/>
          </p:cNvSpPr>
          <p:nvPr/>
        </p:nvSpPr>
        <p:spPr bwMode="auto">
          <a:xfrm>
            <a:off x="281214" y="665389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0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405813" y="6364288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11" name="Rectangle 110"/>
          <p:cNvSpPr>
            <a:spLocks noChangeArrowheads="1"/>
          </p:cNvSpPr>
          <p:nvPr/>
        </p:nvSpPr>
        <p:spPr bwMode="auto">
          <a:xfrm>
            <a:off x="5465082" y="6104959"/>
            <a:ext cx="1806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</a:rPr>
              <a:t> </a:t>
            </a:r>
            <a:endParaRPr lang="ru-RU" sz="28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cxnSp>
        <p:nvCxnSpPr>
          <p:cNvPr id="211" name="Прямая со стрелкой 210"/>
          <p:cNvCxnSpPr/>
          <p:nvPr/>
        </p:nvCxnSpPr>
        <p:spPr bwMode="auto">
          <a:xfrm>
            <a:off x="1973943" y="493486"/>
            <a:ext cx="6008914" cy="0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sp>
        <p:nvSpPr>
          <p:cNvPr id="212" name="Oval 222"/>
          <p:cNvSpPr>
            <a:spLocks noChangeAspect="1" noChangeArrowheads="1"/>
          </p:cNvSpPr>
          <p:nvPr/>
        </p:nvSpPr>
        <p:spPr bwMode="auto">
          <a:xfrm>
            <a:off x="5467261" y="804156"/>
            <a:ext cx="506887" cy="540000"/>
          </a:xfrm>
          <a:prstGeom prst="ellipse">
            <a:avLst/>
          </a:prstGeom>
          <a:noFill/>
          <a:ln w="28575" algn="ctr">
            <a:solidFill>
              <a:srgbClr val="9900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200" b="1" i="0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?</a:t>
            </a:r>
          </a:p>
        </p:txBody>
      </p:sp>
      <p:graphicFrame>
        <p:nvGraphicFramePr>
          <p:cNvPr id="86" name="Object 32"/>
          <p:cNvGraphicFramePr>
            <a:graphicFrameLocks noChangeAspect="1"/>
          </p:cNvGraphicFramePr>
          <p:nvPr/>
        </p:nvGraphicFramePr>
        <p:xfrm>
          <a:off x="325438" y="2282825"/>
          <a:ext cx="304800" cy="331788"/>
        </p:xfrm>
        <a:graphic>
          <a:graphicData uri="http://schemas.openxmlformats.org/presentationml/2006/ole">
            <p:oleObj spid="_x0000_s132130" name="Формула" r:id="rId5" imgW="126720" imgH="139680" progId="Equation.3">
              <p:embed/>
            </p:oleObj>
          </a:graphicData>
        </a:graphic>
      </p:graphicFrame>
      <p:graphicFrame>
        <p:nvGraphicFramePr>
          <p:cNvPr id="25792" name="Object 24"/>
          <p:cNvGraphicFramePr>
            <a:graphicFrameLocks noChangeAspect="1"/>
          </p:cNvGraphicFramePr>
          <p:nvPr/>
        </p:nvGraphicFramePr>
        <p:xfrm>
          <a:off x="5588000" y="1564141"/>
          <a:ext cx="2943225" cy="1649412"/>
        </p:xfrm>
        <a:graphic>
          <a:graphicData uri="http://schemas.openxmlformats.org/presentationml/2006/ole">
            <p:oleObj spid="_x0000_s132136" name="Формула" r:id="rId6" imgW="1218960" imgH="685800" progId="Equation.3">
              <p:embed/>
            </p:oleObj>
          </a:graphicData>
        </a:graphic>
      </p:graphicFrame>
      <p:graphicFrame>
        <p:nvGraphicFramePr>
          <p:cNvPr id="121" name="Object 24"/>
          <p:cNvGraphicFramePr>
            <a:graphicFrameLocks noChangeAspect="1"/>
          </p:cNvGraphicFramePr>
          <p:nvPr/>
        </p:nvGraphicFramePr>
        <p:xfrm>
          <a:off x="3980089" y="4274229"/>
          <a:ext cx="4772025" cy="1716087"/>
        </p:xfrm>
        <a:graphic>
          <a:graphicData uri="http://schemas.openxmlformats.org/presentationml/2006/ole">
            <p:oleObj spid="_x0000_s132137" name="Формула" r:id="rId7" imgW="1968480" imgH="711000" progId="Equation.3">
              <p:embed/>
            </p:oleObj>
          </a:graphicData>
        </a:graphic>
      </p:graphicFrame>
      <p:grpSp>
        <p:nvGrpSpPr>
          <p:cNvPr id="131" name="Группа 130"/>
          <p:cNvGrpSpPr>
            <a:grpSpLocks noChangeAspect="1"/>
          </p:cNvGrpSpPr>
          <p:nvPr/>
        </p:nvGrpSpPr>
        <p:grpSpPr>
          <a:xfrm flipV="1">
            <a:off x="709011" y="4578572"/>
            <a:ext cx="1805390" cy="1802612"/>
            <a:chOff x="1032002" y="2158703"/>
            <a:chExt cx="3223896" cy="3218967"/>
          </a:xfrm>
        </p:grpSpPr>
        <p:cxnSp>
          <p:nvCxnSpPr>
            <p:cNvPr id="132" name="Прямая соединительная линия 131"/>
            <p:cNvCxnSpPr/>
            <p:nvPr/>
          </p:nvCxnSpPr>
          <p:spPr bwMode="auto">
            <a:xfrm rot="16200000" flipH="1">
              <a:off x="871458" y="5208958"/>
              <a:ext cx="333509" cy="3916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3" name="Прямая соединительная линия 132"/>
            <p:cNvCxnSpPr/>
            <p:nvPr/>
          </p:nvCxnSpPr>
          <p:spPr bwMode="auto">
            <a:xfrm rot="5400000">
              <a:off x="1232115" y="5214408"/>
              <a:ext cx="310884" cy="4695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6" name="Прямая соединительная линия 135"/>
            <p:cNvCxnSpPr/>
            <p:nvPr/>
          </p:nvCxnSpPr>
          <p:spPr bwMode="auto">
            <a:xfrm>
              <a:off x="1040168" y="5377659"/>
              <a:ext cx="340177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7" name="Прямая соединительная линия 136"/>
            <p:cNvCxnSpPr/>
            <p:nvPr/>
          </p:nvCxnSpPr>
          <p:spPr bwMode="auto">
            <a:xfrm>
              <a:off x="1048673" y="5041730"/>
              <a:ext cx="340177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4" name="Прямая соединительная линия 143"/>
            <p:cNvCxnSpPr/>
            <p:nvPr/>
          </p:nvCxnSpPr>
          <p:spPr bwMode="auto">
            <a:xfrm rot="16200000" flipH="1">
              <a:off x="2512812" y="5208958"/>
              <a:ext cx="333509" cy="3916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5" name="Прямая соединительная линия 144"/>
            <p:cNvCxnSpPr/>
            <p:nvPr/>
          </p:nvCxnSpPr>
          <p:spPr bwMode="auto">
            <a:xfrm rot="5400000">
              <a:off x="2873469" y="5214408"/>
              <a:ext cx="310884" cy="4695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6" name="Прямая соединительная линия 145"/>
            <p:cNvCxnSpPr/>
            <p:nvPr/>
          </p:nvCxnSpPr>
          <p:spPr bwMode="auto">
            <a:xfrm>
              <a:off x="2681522" y="5377659"/>
              <a:ext cx="340177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7" name="Прямая соединительная линия 146"/>
            <p:cNvCxnSpPr/>
            <p:nvPr/>
          </p:nvCxnSpPr>
          <p:spPr bwMode="auto">
            <a:xfrm>
              <a:off x="2690027" y="5041730"/>
              <a:ext cx="340177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8" name="Прямая соединительная линия 147"/>
            <p:cNvCxnSpPr/>
            <p:nvPr/>
          </p:nvCxnSpPr>
          <p:spPr bwMode="auto">
            <a:xfrm rot="16200000" flipH="1">
              <a:off x="3737450" y="5208958"/>
              <a:ext cx="333509" cy="3916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9" name="Прямая соединительная линия 148"/>
            <p:cNvCxnSpPr/>
            <p:nvPr/>
          </p:nvCxnSpPr>
          <p:spPr bwMode="auto">
            <a:xfrm rot="5400000">
              <a:off x="4098107" y="5214408"/>
              <a:ext cx="310884" cy="4695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0" name="Прямая соединительная линия 149"/>
            <p:cNvCxnSpPr/>
            <p:nvPr/>
          </p:nvCxnSpPr>
          <p:spPr bwMode="auto">
            <a:xfrm>
              <a:off x="3906160" y="5377659"/>
              <a:ext cx="340177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4" name="Прямая соединительная линия 153"/>
            <p:cNvCxnSpPr/>
            <p:nvPr/>
          </p:nvCxnSpPr>
          <p:spPr bwMode="auto">
            <a:xfrm>
              <a:off x="3914665" y="5041730"/>
              <a:ext cx="340177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5" name="Прямая соединительная линия 154"/>
            <p:cNvCxnSpPr/>
            <p:nvPr/>
          </p:nvCxnSpPr>
          <p:spPr bwMode="auto">
            <a:xfrm rot="16200000" flipH="1">
              <a:off x="2512812" y="3920525"/>
              <a:ext cx="333509" cy="3916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1" name="Прямая соединительная линия 160"/>
            <p:cNvCxnSpPr/>
            <p:nvPr/>
          </p:nvCxnSpPr>
          <p:spPr bwMode="auto">
            <a:xfrm rot="5400000">
              <a:off x="2873470" y="3925975"/>
              <a:ext cx="310884" cy="4695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3" name="Прямая соединительная линия 162"/>
            <p:cNvCxnSpPr/>
            <p:nvPr/>
          </p:nvCxnSpPr>
          <p:spPr bwMode="auto">
            <a:xfrm>
              <a:off x="2681522" y="4089226"/>
              <a:ext cx="340177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4" name="Прямая соединительная линия 163"/>
            <p:cNvCxnSpPr/>
            <p:nvPr/>
          </p:nvCxnSpPr>
          <p:spPr bwMode="auto">
            <a:xfrm>
              <a:off x="2690027" y="3753298"/>
              <a:ext cx="340177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5" name="Прямая соединительная линия 164"/>
            <p:cNvCxnSpPr/>
            <p:nvPr/>
          </p:nvCxnSpPr>
          <p:spPr bwMode="auto">
            <a:xfrm rot="16200000" flipH="1">
              <a:off x="3737450" y="3920526"/>
              <a:ext cx="333509" cy="3916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6" name="Прямая соединительная линия 165"/>
            <p:cNvCxnSpPr/>
            <p:nvPr/>
          </p:nvCxnSpPr>
          <p:spPr bwMode="auto">
            <a:xfrm rot="5400000">
              <a:off x="4098108" y="3925976"/>
              <a:ext cx="310884" cy="4695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3" name="Прямая соединительная линия 172"/>
            <p:cNvCxnSpPr/>
            <p:nvPr/>
          </p:nvCxnSpPr>
          <p:spPr bwMode="auto">
            <a:xfrm>
              <a:off x="3906159" y="4089227"/>
              <a:ext cx="340177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5" name="Прямая соединительная линия 174"/>
            <p:cNvCxnSpPr/>
            <p:nvPr/>
          </p:nvCxnSpPr>
          <p:spPr bwMode="auto">
            <a:xfrm>
              <a:off x="3914665" y="3753298"/>
              <a:ext cx="340177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6" name="Прямая соединительная линия 175"/>
            <p:cNvCxnSpPr/>
            <p:nvPr/>
          </p:nvCxnSpPr>
          <p:spPr bwMode="auto">
            <a:xfrm rot="16200000" flipH="1">
              <a:off x="3737449" y="2334433"/>
              <a:ext cx="333509" cy="3916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8" name="Прямая соединительная линия 177"/>
            <p:cNvCxnSpPr/>
            <p:nvPr/>
          </p:nvCxnSpPr>
          <p:spPr bwMode="auto">
            <a:xfrm rot="5400000">
              <a:off x="4098109" y="2339883"/>
              <a:ext cx="310884" cy="4695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0" name="Прямая соединительная линия 179"/>
            <p:cNvCxnSpPr/>
            <p:nvPr/>
          </p:nvCxnSpPr>
          <p:spPr bwMode="auto">
            <a:xfrm>
              <a:off x="3906159" y="2503134"/>
              <a:ext cx="340177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1" name="Прямая соединительная линия 180"/>
            <p:cNvCxnSpPr/>
            <p:nvPr/>
          </p:nvCxnSpPr>
          <p:spPr bwMode="auto">
            <a:xfrm>
              <a:off x="3914666" y="2167206"/>
              <a:ext cx="340177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2" name="Прямая соединительная линия 181"/>
            <p:cNvCxnSpPr/>
            <p:nvPr/>
          </p:nvCxnSpPr>
          <p:spPr bwMode="auto">
            <a:xfrm rot="16200000" flipH="1">
              <a:off x="2512811" y="2325931"/>
              <a:ext cx="333509" cy="3916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5" name="Прямая соединительная линия 184"/>
            <p:cNvCxnSpPr/>
            <p:nvPr/>
          </p:nvCxnSpPr>
          <p:spPr bwMode="auto">
            <a:xfrm rot="5400000">
              <a:off x="2873472" y="2331381"/>
              <a:ext cx="310884" cy="4695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6" name="Прямая соединительная линия 185"/>
            <p:cNvCxnSpPr/>
            <p:nvPr/>
          </p:nvCxnSpPr>
          <p:spPr bwMode="auto">
            <a:xfrm>
              <a:off x="2681521" y="2494632"/>
              <a:ext cx="340177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8" name="Прямая соединительная линия 187"/>
            <p:cNvCxnSpPr/>
            <p:nvPr/>
          </p:nvCxnSpPr>
          <p:spPr bwMode="auto">
            <a:xfrm>
              <a:off x="2690028" y="2158703"/>
              <a:ext cx="340177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9" name="Прямая соединительная линия 188"/>
            <p:cNvCxnSpPr/>
            <p:nvPr/>
          </p:nvCxnSpPr>
          <p:spPr bwMode="auto">
            <a:xfrm rot="16200000" flipH="1">
              <a:off x="867205" y="2330182"/>
              <a:ext cx="333509" cy="3916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0" name="Прямая соединительная линия 189"/>
            <p:cNvCxnSpPr/>
            <p:nvPr/>
          </p:nvCxnSpPr>
          <p:spPr bwMode="auto">
            <a:xfrm rot="5400000">
              <a:off x="1227866" y="2335632"/>
              <a:ext cx="310884" cy="4695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1" name="Прямая соединительная линия 190"/>
            <p:cNvCxnSpPr/>
            <p:nvPr/>
          </p:nvCxnSpPr>
          <p:spPr bwMode="auto">
            <a:xfrm>
              <a:off x="1035914" y="2498883"/>
              <a:ext cx="340177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7" name="Прямая соединительная линия 206"/>
            <p:cNvCxnSpPr/>
            <p:nvPr/>
          </p:nvCxnSpPr>
          <p:spPr bwMode="auto">
            <a:xfrm>
              <a:off x="1044421" y="2162955"/>
              <a:ext cx="340177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9" name="Прямая соединительная линия 208"/>
            <p:cNvCxnSpPr/>
            <p:nvPr/>
          </p:nvCxnSpPr>
          <p:spPr bwMode="auto">
            <a:xfrm rot="16200000" flipH="1">
              <a:off x="867205" y="3933282"/>
              <a:ext cx="333509" cy="3916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0" name="Прямая соединительная линия 209"/>
            <p:cNvCxnSpPr/>
            <p:nvPr/>
          </p:nvCxnSpPr>
          <p:spPr bwMode="auto">
            <a:xfrm rot="5400000">
              <a:off x="1227866" y="3938732"/>
              <a:ext cx="310884" cy="4695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3" name="Прямая соединительная линия 212"/>
            <p:cNvCxnSpPr/>
            <p:nvPr/>
          </p:nvCxnSpPr>
          <p:spPr bwMode="auto">
            <a:xfrm>
              <a:off x="1035914" y="4101983"/>
              <a:ext cx="340177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4" name="Прямая соединительная линия 213"/>
            <p:cNvCxnSpPr/>
            <p:nvPr/>
          </p:nvCxnSpPr>
          <p:spPr bwMode="auto">
            <a:xfrm>
              <a:off x="1044421" y="3766054"/>
              <a:ext cx="340177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24" name="Oval 28"/>
          <p:cNvSpPr>
            <a:spLocks noChangeAspect="1" noChangeArrowheads="1"/>
          </p:cNvSpPr>
          <p:nvPr/>
        </p:nvSpPr>
        <p:spPr bwMode="auto">
          <a:xfrm>
            <a:off x="1602922" y="5457143"/>
            <a:ext cx="57150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0" name="Rectangle 221"/>
          <p:cNvSpPr>
            <a:spLocks noChangeArrowheads="1"/>
          </p:cNvSpPr>
          <p:nvPr/>
        </p:nvSpPr>
        <p:spPr bwMode="auto">
          <a:xfrm>
            <a:off x="1330213" y="5695553"/>
            <a:ext cx="51400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en-US" sz="3200" dirty="0" smtClean="0">
                <a:latin typeface="Times New Roman" pitchFamily="18" charset="0"/>
              </a:rPr>
              <a:t>R</a:t>
            </a:r>
            <a:endParaRPr lang="ru-RU" sz="3200" dirty="0">
              <a:latin typeface="Times New Roman" pitchFamily="18" charset="0"/>
            </a:endParaRPr>
          </a:p>
        </p:txBody>
      </p:sp>
      <p:sp>
        <p:nvSpPr>
          <p:cNvPr id="216" name="Rectangle 221"/>
          <p:cNvSpPr>
            <a:spLocks noChangeArrowheads="1"/>
          </p:cNvSpPr>
          <p:nvPr/>
        </p:nvSpPr>
        <p:spPr bwMode="auto">
          <a:xfrm>
            <a:off x="1340305" y="4788524"/>
            <a:ext cx="51400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en-US" sz="3200" dirty="0" smtClean="0">
                <a:latin typeface="Times New Roman" pitchFamily="18" charset="0"/>
              </a:rPr>
              <a:t>R</a:t>
            </a:r>
            <a:endParaRPr lang="ru-RU" sz="3200" dirty="0">
              <a:latin typeface="Times New Roman" pitchFamily="18" charset="0"/>
            </a:endParaRPr>
          </a:p>
        </p:txBody>
      </p:sp>
      <p:sp>
        <p:nvSpPr>
          <p:cNvPr id="217" name="Rectangle 221"/>
          <p:cNvSpPr>
            <a:spLocks noChangeArrowheads="1"/>
          </p:cNvSpPr>
          <p:nvPr/>
        </p:nvSpPr>
        <p:spPr bwMode="auto">
          <a:xfrm>
            <a:off x="2603048" y="5107839"/>
            <a:ext cx="51400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en-US" sz="3200" dirty="0" smtClean="0">
                <a:latin typeface="Times New Roman" pitchFamily="18" charset="0"/>
              </a:rPr>
              <a:t>a</a:t>
            </a:r>
            <a:endParaRPr lang="ru-RU" sz="3200" dirty="0">
              <a:latin typeface="Times New Roman" pitchFamily="18" charset="0"/>
            </a:endParaRPr>
          </a:p>
        </p:txBody>
      </p:sp>
      <p:cxnSp>
        <p:nvCxnSpPr>
          <p:cNvPr id="248" name="Прямая со стрелкой 247"/>
          <p:cNvCxnSpPr/>
          <p:nvPr/>
        </p:nvCxnSpPr>
        <p:spPr bwMode="auto">
          <a:xfrm flipV="1">
            <a:off x="1937657" y="1161143"/>
            <a:ext cx="3374572" cy="14514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sp>
        <p:nvSpPr>
          <p:cNvPr id="249" name="Rectangle 110"/>
          <p:cNvSpPr>
            <a:spLocks noChangeArrowheads="1"/>
          </p:cNvSpPr>
          <p:nvPr/>
        </p:nvSpPr>
        <p:spPr bwMode="auto">
          <a:xfrm>
            <a:off x="5094514" y="2140503"/>
            <a:ext cx="3352800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en-US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BCD, A</a:t>
            </a:r>
            <a:r>
              <a:rPr lang="en-US" sz="2400" baseline="-250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baseline="-250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baseline="-250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800" baseline="-250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endParaRPr lang="ru-RU" sz="2800" dirty="0" smtClean="0">
              <a:solidFill>
                <a:schemeClr val="accent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касательные</a:t>
            </a: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плоскости к шару.</a:t>
            </a:r>
            <a:r>
              <a:rPr lang="en-US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24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03" descr="0043439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67185" y="315460"/>
            <a:ext cx="1652587" cy="1128712"/>
          </a:xfrm>
          <a:prstGeom prst="rect">
            <a:avLst/>
          </a:prstGeom>
          <a:noFill/>
        </p:spPr>
      </p:pic>
      <p:sp>
        <p:nvSpPr>
          <p:cNvPr id="262" name="Line 50"/>
          <p:cNvSpPr>
            <a:spLocks noChangeShapeType="1"/>
          </p:cNvSpPr>
          <p:nvPr/>
        </p:nvSpPr>
        <p:spPr bwMode="auto">
          <a:xfrm>
            <a:off x="2838450" y="1518443"/>
            <a:ext cx="0" cy="1762895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45" name="Line 49"/>
          <p:cNvSpPr>
            <a:spLocks noChangeShapeType="1"/>
          </p:cNvSpPr>
          <p:nvPr/>
        </p:nvSpPr>
        <p:spPr bwMode="auto">
          <a:xfrm>
            <a:off x="698341" y="3743415"/>
            <a:ext cx="1837055" cy="572770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46" name="Line 50"/>
          <p:cNvSpPr>
            <a:spLocks noChangeShapeType="1"/>
          </p:cNvSpPr>
          <p:nvPr/>
        </p:nvSpPr>
        <p:spPr bwMode="auto">
          <a:xfrm flipH="1">
            <a:off x="704690" y="1961356"/>
            <a:ext cx="159" cy="1794759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48" name="Line 52"/>
          <p:cNvSpPr>
            <a:spLocks noChangeShapeType="1"/>
          </p:cNvSpPr>
          <p:nvPr/>
        </p:nvSpPr>
        <p:spPr bwMode="auto">
          <a:xfrm flipH="1">
            <a:off x="2542381" y="2541995"/>
            <a:ext cx="0" cy="887095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51" name="Line 55"/>
          <p:cNvSpPr>
            <a:spLocks noChangeShapeType="1"/>
          </p:cNvSpPr>
          <p:nvPr/>
        </p:nvSpPr>
        <p:spPr bwMode="auto">
          <a:xfrm flipH="1">
            <a:off x="4667885" y="2982050"/>
            <a:ext cx="0" cy="887095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52" name="Line 56"/>
          <p:cNvSpPr>
            <a:spLocks noChangeShapeType="1"/>
          </p:cNvSpPr>
          <p:nvPr/>
        </p:nvSpPr>
        <p:spPr bwMode="auto">
          <a:xfrm flipH="1">
            <a:off x="4669313" y="2093209"/>
            <a:ext cx="0" cy="888842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55" name="Line 59"/>
          <p:cNvSpPr>
            <a:spLocks noChangeShapeType="1"/>
          </p:cNvSpPr>
          <p:nvPr/>
        </p:nvSpPr>
        <p:spPr bwMode="auto">
          <a:xfrm flipH="1">
            <a:off x="714058" y="1520439"/>
            <a:ext cx="2126933" cy="448787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56" name="Line 60"/>
          <p:cNvSpPr>
            <a:spLocks noChangeShapeType="1"/>
          </p:cNvSpPr>
          <p:nvPr/>
        </p:nvSpPr>
        <p:spPr bwMode="auto">
          <a:xfrm>
            <a:off x="2840990" y="1520439"/>
            <a:ext cx="1837055" cy="572770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57" name="Line 61"/>
          <p:cNvSpPr>
            <a:spLocks noChangeShapeType="1"/>
          </p:cNvSpPr>
          <p:nvPr/>
        </p:nvSpPr>
        <p:spPr bwMode="auto">
          <a:xfrm flipH="1">
            <a:off x="707073" y="2407534"/>
            <a:ext cx="2125187" cy="448787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58" name="Line 62"/>
          <p:cNvSpPr>
            <a:spLocks noChangeShapeType="1"/>
          </p:cNvSpPr>
          <p:nvPr/>
        </p:nvSpPr>
        <p:spPr bwMode="auto">
          <a:xfrm>
            <a:off x="2832258" y="2407534"/>
            <a:ext cx="1837055" cy="574517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59" name="Line 63"/>
          <p:cNvSpPr>
            <a:spLocks noChangeShapeType="1"/>
          </p:cNvSpPr>
          <p:nvPr/>
        </p:nvSpPr>
        <p:spPr bwMode="auto">
          <a:xfrm flipH="1">
            <a:off x="698341" y="3294629"/>
            <a:ext cx="2126933" cy="448787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60" name="Line 64"/>
          <p:cNvSpPr>
            <a:spLocks noChangeShapeType="1"/>
          </p:cNvSpPr>
          <p:nvPr/>
        </p:nvSpPr>
        <p:spPr bwMode="auto">
          <a:xfrm>
            <a:off x="2825273" y="3294629"/>
            <a:ext cx="1837055" cy="574517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61" name="Oval 65"/>
          <p:cNvSpPr>
            <a:spLocks noChangeArrowheads="1"/>
          </p:cNvSpPr>
          <p:nvPr/>
        </p:nvSpPr>
        <p:spPr bwMode="auto">
          <a:xfrm>
            <a:off x="2809558" y="3278913"/>
            <a:ext cx="31433" cy="31432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74" name="Oval 78"/>
          <p:cNvSpPr>
            <a:spLocks noChangeArrowheads="1"/>
          </p:cNvSpPr>
          <p:nvPr/>
        </p:nvSpPr>
        <p:spPr bwMode="auto">
          <a:xfrm>
            <a:off x="3546475" y="3601969"/>
            <a:ext cx="31433" cy="31432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0" name="Oval 77"/>
          <p:cNvSpPr>
            <a:spLocks noChangeArrowheads="1"/>
          </p:cNvSpPr>
          <p:nvPr/>
        </p:nvSpPr>
        <p:spPr bwMode="auto">
          <a:xfrm>
            <a:off x="2671603" y="2031218"/>
            <a:ext cx="31433" cy="31432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1" name="Oval 77"/>
          <p:cNvSpPr>
            <a:spLocks noChangeArrowheads="1"/>
          </p:cNvSpPr>
          <p:nvPr/>
        </p:nvSpPr>
        <p:spPr bwMode="auto">
          <a:xfrm>
            <a:off x="2676843" y="3794057"/>
            <a:ext cx="31433" cy="31432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43" name="Oval 47"/>
          <p:cNvSpPr>
            <a:spLocks noChangeArrowheads="1"/>
          </p:cNvSpPr>
          <p:nvPr/>
        </p:nvSpPr>
        <p:spPr bwMode="auto">
          <a:xfrm>
            <a:off x="1554003" y="1812063"/>
            <a:ext cx="2243932" cy="2243932"/>
          </a:xfrm>
          <a:prstGeom prst="ellipse">
            <a:avLst/>
          </a:prstGeom>
          <a:solidFill>
            <a:srgbClr val="A6FCAE">
              <a:alpha val="33000"/>
            </a:srgbClr>
          </a:solidFill>
          <a:ln w="28575">
            <a:solidFill>
              <a:srgbClr val="00CC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49" name="Line 53"/>
          <p:cNvSpPr>
            <a:spLocks noChangeShapeType="1"/>
          </p:cNvSpPr>
          <p:nvPr/>
        </p:nvSpPr>
        <p:spPr bwMode="auto">
          <a:xfrm flipH="1">
            <a:off x="2535396" y="3429090"/>
            <a:ext cx="6985" cy="887095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47" name="Line 51"/>
          <p:cNvSpPr>
            <a:spLocks noChangeShapeType="1"/>
          </p:cNvSpPr>
          <p:nvPr/>
        </p:nvSpPr>
        <p:spPr bwMode="auto">
          <a:xfrm>
            <a:off x="707073" y="2856320"/>
            <a:ext cx="1835309" cy="572770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50" name="Line 54"/>
          <p:cNvSpPr>
            <a:spLocks noChangeShapeType="1"/>
          </p:cNvSpPr>
          <p:nvPr/>
        </p:nvSpPr>
        <p:spPr bwMode="auto">
          <a:xfrm flipH="1">
            <a:off x="2537143" y="2984669"/>
            <a:ext cx="2126933" cy="447040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44" name="Line 48"/>
          <p:cNvSpPr>
            <a:spLocks noChangeShapeType="1"/>
          </p:cNvSpPr>
          <p:nvPr/>
        </p:nvSpPr>
        <p:spPr bwMode="auto">
          <a:xfrm flipH="1">
            <a:off x="2535396" y="3869145"/>
            <a:ext cx="2126933" cy="447040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2" name="Arc 7"/>
          <p:cNvSpPr>
            <a:spLocks noChangeAspect="1"/>
          </p:cNvSpPr>
          <p:nvPr/>
        </p:nvSpPr>
        <p:spPr bwMode="auto">
          <a:xfrm rot="10800000">
            <a:off x="1565352" y="2914118"/>
            <a:ext cx="1165621" cy="396000"/>
          </a:xfrm>
          <a:custGeom>
            <a:avLst/>
            <a:gdLst>
              <a:gd name="G0" fmla="+- 0 0 0"/>
              <a:gd name="G1" fmla="+- 21593 0 0"/>
              <a:gd name="G2" fmla="+- 21600 0 0"/>
              <a:gd name="T0" fmla="*/ 545 w 21600"/>
              <a:gd name="T1" fmla="*/ 0 h 22435"/>
              <a:gd name="T2" fmla="*/ 21584 w 21600"/>
              <a:gd name="T3" fmla="*/ 22435 h 22435"/>
              <a:gd name="T4" fmla="*/ 0 w 21600"/>
              <a:gd name="T5" fmla="*/ 21593 h 22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435" fill="none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873"/>
                  <a:pt x="21594" y="22154"/>
                  <a:pt x="21583" y="22434"/>
                </a:cubicBezTo>
              </a:path>
              <a:path w="21600" h="22435" stroke="0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873"/>
                  <a:pt x="21594" y="22154"/>
                  <a:pt x="21583" y="22434"/>
                </a:cubicBezTo>
                <a:lnTo>
                  <a:pt x="0" y="21593"/>
                </a:lnTo>
                <a:close/>
              </a:path>
            </a:pathLst>
          </a:custGeom>
          <a:noFill/>
          <a:ln w="28575">
            <a:solidFill>
              <a:srgbClr val="00CC00"/>
            </a:solidFill>
            <a:prstDash val="solid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6" name="Arc 7"/>
          <p:cNvSpPr>
            <a:spLocks noChangeAspect="1"/>
          </p:cNvSpPr>
          <p:nvPr/>
        </p:nvSpPr>
        <p:spPr bwMode="auto">
          <a:xfrm rot="10800000" flipV="1">
            <a:off x="1564480" y="2528024"/>
            <a:ext cx="1093152" cy="472634"/>
          </a:xfrm>
          <a:custGeom>
            <a:avLst/>
            <a:gdLst>
              <a:gd name="G0" fmla="+- 0 0 0"/>
              <a:gd name="G1" fmla="+- 21593 0 0"/>
              <a:gd name="G2" fmla="+- 21600 0 0"/>
              <a:gd name="T0" fmla="*/ 545 w 21600"/>
              <a:gd name="T1" fmla="*/ 0 h 22435"/>
              <a:gd name="T2" fmla="*/ 21584 w 21600"/>
              <a:gd name="T3" fmla="*/ 22435 h 22435"/>
              <a:gd name="T4" fmla="*/ 0 w 21600"/>
              <a:gd name="T5" fmla="*/ 21593 h 22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435" fill="none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873"/>
                  <a:pt x="21594" y="22154"/>
                  <a:pt x="21583" y="22434"/>
                </a:cubicBezTo>
              </a:path>
              <a:path w="21600" h="22435" stroke="0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873"/>
                  <a:pt x="21594" y="22154"/>
                  <a:pt x="21583" y="22434"/>
                </a:cubicBezTo>
                <a:lnTo>
                  <a:pt x="0" y="21593"/>
                </a:lnTo>
                <a:close/>
              </a:path>
            </a:pathLst>
          </a:custGeom>
          <a:noFill/>
          <a:ln w="28575">
            <a:solidFill>
              <a:srgbClr val="00CC00"/>
            </a:solidFill>
            <a:prstDash val="dash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7" name="Arc 7"/>
          <p:cNvSpPr>
            <a:spLocks noChangeAspect="1"/>
          </p:cNvSpPr>
          <p:nvPr/>
        </p:nvSpPr>
        <p:spPr bwMode="auto">
          <a:xfrm rot="10800000" flipH="1" flipV="1">
            <a:off x="2673882" y="2520582"/>
            <a:ext cx="1104840" cy="395110"/>
          </a:xfrm>
          <a:custGeom>
            <a:avLst/>
            <a:gdLst>
              <a:gd name="G0" fmla="+- 0 0 0"/>
              <a:gd name="G1" fmla="+- 21593 0 0"/>
              <a:gd name="G2" fmla="+- 21600 0 0"/>
              <a:gd name="T0" fmla="*/ 545 w 21600"/>
              <a:gd name="T1" fmla="*/ 0 h 22435"/>
              <a:gd name="T2" fmla="*/ 21584 w 21600"/>
              <a:gd name="T3" fmla="*/ 22435 h 22435"/>
              <a:gd name="T4" fmla="*/ 0 w 21600"/>
              <a:gd name="T5" fmla="*/ 21593 h 22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435" fill="none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873"/>
                  <a:pt x="21594" y="22154"/>
                  <a:pt x="21583" y="22434"/>
                </a:cubicBezTo>
              </a:path>
              <a:path w="21600" h="22435" stroke="0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873"/>
                  <a:pt x="21594" y="22154"/>
                  <a:pt x="21583" y="22434"/>
                </a:cubicBezTo>
                <a:lnTo>
                  <a:pt x="0" y="21593"/>
                </a:lnTo>
                <a:close/>
              </a:path>
            </a:pathLst>
          </a:custGeom>
          <a:noFill/>
          <a:ln w="28575">
            <a:solidFill>
              <a:srgbClr val="00CC00"/>
            </a:solidFill>
            <a:prstDash val="dash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4" name="Arc 7"/>
          <p:cNvSpPr>
            <a:spLocks noChangeAspect="1"/>
          </p:cNvSpPr>
          <p:nvPr/>
        </p:nvSpPr>
        <p:spPr bwMode="auto">
          <a:xfrm rot="10800000" flipH="1">
            <a:off x="2647156" y="2914118"/>
            <a:ext cx="1129824" cy="396000"/>
          </a:xfrm>
          <a:custGeom>
            <a:avLst/>
            <a:gdLst>
              <a:gd name="G0" fmla="+- 0 0 0"/>
              <a:gd name="G1" fmla="+- 21593 0 0"/>
              <a:gd name="G2" fmla="+- 21600 0 0"/>
              <a:gd name="T0" fmla="*/ 545 w 21600"/>
              <a:gd name="T1" fmla="*/ 0 h 22435"/>
              <a:gd name="T2" fmla="*/ 21584 w 21600"/>
              <a:gd name="T3" fmla="*/ 22435 h 22435"/>
              <a:gd name="T4" fmla="*/ 0 w 21600"/>
              <a:gd name="T5" fmla="*/ 21593 h 22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435" fill="none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873"/>
                  <a:pt x="21594" y="22154"/>
                  <a:pt x="21583" y="22434"/>
                </a:cubicBezTo>
              </a:path>
              <a:path w="21600" h="22435" stroke="0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873"/>
                  <a:pt x="21594" y="22154"/>
                  <a:pt x="21583" y="22434"/>
                </a:cubicBezTo>
                <a:lnTo>
                  <a:pt x="0" y="21593"/>
                </a:lnTo>
                <a:close/>
              </a:path>
            </a:pathLst>
          </a:custGeom>
          <a:noFill/>
          <a:ln w="28575">
            <a:solidFill>
              <a:srgbClr val="00CC00"/>
            </a:solidFill>
            <a:prstDash val="solid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3" name="Text Box 160"/>
          <p:cNvSpPr txBox="1">
            <a:spLocks noChangeArrowheads="1"/>
          </p:cNvSpPr>
          <p:nvPr/>
        </p:nvSpPr>
        <p:spPr bwMode="auto">
          <a:xfrm>
            <a:off x="350951" y="3676458"/>
            <a:ext cx="45153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A</a:t>
            </a:r>
            <a:endParaRPr lang="ru-RU" sz="24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55" name="Text Box 160"/>
          <p:cNvSpPr txBox="1">
            <a:spLocks noChangeArrowheads="1"/>
          </p:cNvSpPr>
          <p:nvPr/>
        </p:nvSpPr>
        <p:spPr bwMode="auto">
          <a:xfrm>
            <a:off x="2609848" y="4280387"/>
            <a:ext cx="6223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0" dirty="0" smtClean="0">
                <a:solidFill>
                  <a:schemeClr val="tx2"/>
                </a:solidFill>
                <a:latin typeface="Arial" charset="0"/>
              </a:rPr>
              <a:t>В</a:t>
            </a:r>
            <a:endParaRPr lang="ru-RU" sz="24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56" name="Text Box 160"/>
          <p:cNvSpPr txBox="1">
            <a:spLocks noChangeArrowheads="1"/>
          </p:cNvSpPr>
          <p:nvPr/>
        </p:nvSpPr>
        <p:spPr bwMode="auto">
          <a:xfrm>
            <a:off x="4506685" y="3864916"/>
            <a:ext cx="6223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i="0" dirty="0" smtClean="0">
                <a:solidFill>
                  <a:schemeClr val="tx2"/>
                </a:solidFill>
                <a:latin typeface="Arial" charset="0"/>
              </a:rPr>
              <a:t>С</a:t>
            </a:r>
            <a:endParaRPr lang="ru-RU" sz="24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58" name="Text Box 160"/>
          <p:cNvSpPr txBox="1">
            <a:spLocks noChangeArrowheads="1"/>
          </p:cNvSpPr>
          <p:nvPr/>
        </p:nvSpPr>
        <p:spPr bwMode="auto">
          <a:xfrm>
            <a:off x="406400" y="1474595"/>
            <a:ext cx="6223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A</a:t>
            </a:r>
            <a:r>
              <a:rPr lang="en-US" sz="2400" i="0" baseline="-25000" dirty="0" smtClean="0">
                <a:solidFill>
                  <a:schemeClr val="tx2"/>
                </a:solidFill>
                <a:latin typeface="Arial" charset="0"/>
              </a:rPr>
              <a:t>1</a:t>
            </a:r>
            <a:endParaRPr lang="ru-RU" sz="2400" i="0" baseline="-250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59" name="Text Box 160"/>
          <p:cNvSpPr txBox="1">
            <a:spLocks noChangeArrowheads="1"/>
          </p:cNvSpPr>
          <p:nvPr/>
        </p:nvSpPr>
        <p:spPr bwMode="auto">
          <a:xfrm>
            <a:off x="2178165" y="2033170"/>
            <a:ext cx="6223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B</a:t>
            </a:r>
            <a:r>
              <a:rPr lang="en-US" sz="2400" i="0" baseline="-25000" dirty="0" smtClean="0">
                <a:solidFill>
                  <a:schemeClr val="tx2"/>
                </a:solidFill>
                <a:latin typeface="Arial" charset="0"/>
              </a:rPr>
              <a:t>1</a:t>
            </a:r>
            <a:endParaRPr lang="ru-RU" sz="2400" i="0" baseline="-250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60" name="Text Box 160"/>
          <p:cNvSpPr txBox="1">
            <a:spLocks noChangeArrowheads="1"/>
          </p:cNvSpPr>
          <p:nvPr/>
        </p:nvSpPr>
        <p:spPr bwMode="auto">
          <a:xfrm>
            <a:off x="2496458" y="1111739"/>
            <a:ext cx="6223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D</a:t>
            </a:r>
            <a:r>
              <a:rPr lang="en-US" sz="2400" i="0" baseline="-25000" dirty="0" smtClean="0">
                <a:solidFill>
                  <a:schemeClr val="tx2"/>
                </a:solidFill>
                <a:latin typeface="Arial" charset="0"/>
              </a:rPr>
              <a:t>1</a:t>
            </a:r>
            <a:endParaRPr lang="ru-RU" sz="2400" i="0" baseline="-250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61" name="Text Box 160"/>
          <p:cNvSpPr txBox="1">
            <a:spLocks noChangeArrowheads="1"/>
          </p:cNvSpPr>
          <p:nvPr/>
        </p:nvSpPr>
        <p:spPr bwMode="auto">
          <a:xfrm>
            <a:off x="4601029" y="1590709"/>
            <a:ext cx="6223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C</a:t>
            </a:r>
            <a:r>
              <a:rPr lang="en-US" sz="2400" i="0" baseline="-25000" dirty="0" smtClean="0">
                <a:solidFill>
                  <a:schemeClr val="tx2"/>
                </a:solidFill>
                <a:latin typeface="Arial" charset="0"/>
              </a:rPr>
              <a:t>1</a:t>
            </a:r>
            <a:endParaRPr lang="ru-RU" sz="2400" i="0" baseline="-250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57" name="Text Box 160"/>
          <p:cNvSpPr txBox="1">
            <a:spLocks noChangeArrowheads="1"/>
          </p:cNvSpPr>
          <p:nvPr/>
        </p:nvSpPr>
        <p:spPr bwMode="auto">
          <a:xfrm>
            <a:off x="2844799" y="2882481"/>
            <a:ext cx="6223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D</a:t>
            </a:r>
            <a:endParaRPr lang="ru-RU" sz="24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63" name="Text Box 160"/>
          <p:cNvSpPr txBox="1">
            <a:spLocks noChangeArrowheads="1"/>
          </p:cNvSpPr>
          <p:nvPr/>
        </p:nvSpPr>
        <p:spPr bwMode="auto">
          <a:xfrm>
            <a:off x="2614610" y="2697651"/>
            <a:ext cx="6223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O</a:t>
            </a:r>
            <a:endParaRPr lang="ru-RU" sz="24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64" name="Text Box 160"/>
          <p:cNvSpPr txBox="1">
            <a:spLocks noChangeArrowheads="1"/>
          </p:cNvSpPr>
          <p:nvPr/>
        </p:nvSpPr>
        <p:spPr bwMode="auto">
          <a:xfrm>
            <a:off x="2583542" y="3840424"/>
            <a:ext cx="6223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Q</a:t>
            </a:r>
            <a:endParaRPr lang="ru-RU" sz="2400" i="0" dirty="0">
              <a:solidFill>
                <a:schemeClr val="tx2"/>
              </a:solidFill>
              <a:latin typeface="Arial" charset="0"/>
            </a:endParaRPr>
          </a:p>
        </p:txBody>
      </p:sp>
      <p:grpSp>
        <p:nvGrpSpPr>
          <p:cNvPr id="204" name="Группа 203"/>
          <p:cNvGrpSpPr>
            <a:grpSpLocks noChangeAspect="1"/>
          </p:cNvGrpSpPr>
          <p:nvPr/>
        </p:nvGrpSpPr>
        <p:grpSpPr>
          <a:xfrm flipV="1">
            <a:off x="702362" y="3499640"/>
            <a:ext cx="816876" cy="362835"/>
            <a:chOff x="1021315" y="4800172"/>
            <a:chExt cx="1458706" cy="647923"/>
          </a:xfrm>
        </p:grpSpPr>
        <p:cxnSp>
          <p:nvCxnSpPr>
            <p:cNvPr id="224" name="Прямая соединительная линия 223"/>
            <p:cNvCxnSpPr/>
            <p:nvPr/>
          </p:nvCxnSpPr>
          <p:spPr bwMode="auto">
            <a:xfrm rot="16200000" flipH="1">
              <a:off x="871458" y="5208958"/>
              <a:ext cx="333509" cy="3916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5" name="Прямая соединительная линия 224"/>
            <p:cNvCxnSpPr/>
            <p:nvPr/>
          </p:nvCxnSpPr>
          <p:spPr bwMode="auto">
            <a:xfrm rot="5400000">
              <a:off x="1242523" y="5272033"/>
              <a:ext cx="310884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9" name="Прямая соединительная линия 128"/>
            <p:cNvCxnSpPr/>
            <p:nvPr/>
          </p:nvCxnSpPr>
          <p:spPr bwMode="auto">
            <a:xfrm rot="10800000" flipV="1">
              <a:off x="1021315" y="4801747"/>
              <a:ext cx="667792" cy="212205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7" name="Прямая соединительная линия 166"/>
            <p:cNvCxnSpPr/>
            <p:nvPr/>
          </p:nvCxnSpPr>
          <p:spPr bwMode="auto">
            <a:xfrm>
              <a:off x="1050706" y="5021289"/>
              <a:ext cx="778724" cy="167412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0" name="Прямая соединительная линия 169"/>
            <p:cNvCxnSpPr/>
            <p:nvPr/>
          </p:nvCxnSpPr>
          <p:spPr bwMode="auto">
            <a:xfrm rot="16200000" flipH="1">
              <a:off x="1519756" y="4989800"/>
              <a:ext cx="333509" cy="0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1" name="Прямая соединительная линия 270"/>
            <p:cNvCxnSpPr/>
            <p:nvPr/>
          </p:nvCxnSpPr>
          <p:spPr bwMode="auto">
            <a:xfrm>
              <a:off x="1033700" y="5369977"/>
              <a:ext cx="357754" cy="78118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4" name="Прямая соединительная линия 273"/>
            <p:cNvCxnSpPr/>
            <p:nvPr/>
          </p:nvCxnSpPr>
          <p:spPr bwMode="auto">
            <a:xfrm rot="10800000" flipV="1">
              <a:off x="1046816" y="5158936"/>
              <a:ext cx="629536" cy="199458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2" name="Прямая соединительная линия 281"/>
            <p:cNvCxnSpPr/>
            <p:nvPr/>
          </p:nvCxnSpPr>
          <p:spPr bwMode="auto">
            <a:xfrm rot="10800000" flipV="1">
              <a:off x="1833489" y="4980341"/>
              <a:ext cx="646532" cy="203701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3" name="Прямая соединительная линия 282"/>
            <p:cNvCxnSpPr/>
            <p:nvPr/>
          </p:nvCxnSpPr>
          <p:spPr bwMode="auto">
            <a:xfrm>
              <a:off x="1697045" y="4800172"/>
              <a:ext cx="778724" cy="167412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32153" name="Line 57"/>
          <p:cNvSpPr>
            <a:spLocks noChangeShapeType="1"/>
          </p:cNvSpPr>
          <p:nvPr/>
        </p:nvSpPr>
        <p:spPr bwMode="auto">
          <a:xfrm flipH="1">
            <a:off x="2551113" y="2093209"/>
            <a:ext cx="2126933" cy="448787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54" name="Line 58"/>
          <p:cNvSpPr>
            <a:spLocks noChangeShapeType="1"/>
          </p:cNvSpPr>
          <p:nvPr/>
        </p:nvSpPr>
        <p:spPr bwMode="auto">
          <a:xfrm>
            <a:off x="714058" y="1969225"/>
            <a:ext cx="1837055" cy="572770"/>
          </a:xfrm>
          <a:prstGeom prst="line">
            <a:avLst/>
          </a:prstGeom>
          <a:noFill/>
          <a:ln w="28575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2166" name="Oval 70"/>
          <p:cNvSpPr>
            <a:spLocks noChangeArrowheads="1"/>
          </p:cNvSpPr>
          <p:nvPr/>
        </p:nvSpPr>
        <p:spPr bwMode="auto">
          <a:xfrm>
            <a:off x="2528252" y="2521517"/>
            <a:ext cx="31433" cy="31432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74" name="Группа 173"/>
          <p:cNvGrpSpPr>
            <a:grpSpLocks noChangeAspect="1"/>
          </p:cNvGrpSpPr>
          <p:nvPr/>
        </p:nvGrpSpPr>
        <p:grpSpPr>
          <a:xfrm flipV="1">
            <a:off x="719138" y="1521144"/>
            <a:ext cx="3949812" cy="654843"/>
            <a:chOff x="507999" y="4714308"/>
            <a:chExt cx="7053245" cy="1169367"/>
          </a:xfrm>
        </p:grpSpPr>
        <p:cxnSp>
          <p:nvCxnSpPr>
            <p:cNvPr id="193" name="Прямая соединительная линия 192"/>
            <p:cNvCxnSpPr/>
            <p:nvPr/>
          </p:nvCxnSpPr>
          <p:spPr bwMode="auto">
            <a:xfrm flipV="1">
              <a:off x="4310141" y="5752424"/>
              <a:ext cx="403322" cy="131251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4" name="Прямая соединительная линия 193"/>
            <p:cNvCxnSpPr/>
            <p:nvPr/>
          </p:nvCxnSpPr>
          <p:spPr bwMode="auto">
            <a:xfrm>
              <a:off x="3777970" y="5777937"/>
              <a:ext cx="519413" cy="105738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1" name="Прямая соединительная линия 200"/>
            <p:cNvCxnSpPr/>
            <p:nvPr/>
          </p:nvCxnSpPr>
          <p:spPr bwMode="auto">
            <a:xfrm flipV="1">
              <a:off x="7124482" y="4871642"/>
              <a:ext cx="430117" cy="132386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6" name="Прямая соединительная линия 205"/>
            <p:cNvCxnSpPr/>
            <p:nvPr/>
          </p:nvCxnSpPr>
          <p:spPr bwMode="auto">
            <a:xfrm>
              <a:off x="6869347" y="4714874"/>
              <a:ext cx="691897" cy="146004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8" name="Прямая соединительная линия 287"/>
            <p:cNvCxnSpPr/>
            <p:nvPr/>
          </p:nvCxnSpPr>
          <p:spPr bwMode="auto">
            <a:xfrm flipV="1">
              <a:off x="3787115" y="5637613"/>
              <a:ext cx="403322" cy="131251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9" name="Прямая соединительная линия 288"/>
            <p:cNvCxnSpPr/>
            <p:nvPr/>
          </p:nvCxnSpPr>
          <p:spPr bwMode="auto">
            <a:xfrm>
              <a:off x="4186185" y="5641865"/>
              <a:ext cx="519413" cy="105738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3" name="Прямая соединительная линия 292"/>
            <p:cNvCxnSpPr/>
            <p:nvPr/>
          </p:nvCxnSpPr>
          <p:spPr bwMode="auto">
            <a:xfrm flipV="1">
              <a:off x="6444124" y="4714308"/>
              <a:ext cx="430117" cy="132386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4" name="Прямая соединительная линия 293"/>
            <p:cNvCxnSpPr/>
            <p:nvPr/>
          </p:nvCxnSpPr>
          <p:spPr bwMode="auto">
            <a:xfrm>
              <a:off x="6448375" y="4855198"/>
              <a:ext cx="691897" cy="146004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5" name="Прямая соединительная линия 294"/>
            <p:cNvCxnSpPr/>
            <p:nvPr/>
          </p:nvCxnSpPr>
          <p:spPr bwMode="auto">
            <a:xfrm flipV="1">
              <a:off x="1201114" y="5101263"/>
              <a:ext cx="430117" cy="132386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6" name="Прямая соединительная линия 295"/>
            <p:cNvCxnSpPr/>
            <p:nvPr/>
          </p:nvCxnSpPr>
          <p:spPr bwMode="auto">
            <a:xfrm>
              <a:off x="933223" y="4948746"/>
              <a:ext cx="691897" cy="146004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7" name="Прямая соединительная линия 296"/>
            <p:cNvCxnSpPr/>
            <p:nvPr/>
          </p:nvCxnSpPr>
          <p:spPr bwMode="auto">
            <a:xfrm flipV="1">
              <a:off x="507999" y="4948180"/>
              <a:ext cx="430117" cy="132386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8" name="Прямая соединительная линия 297"/>
            <p:cNvCxnSpPr/>
            <p:nvPr/>
          </p:nvCxnSpPr>
          <p:spPr bwMode="auto">
            <a:xfrm>
              <a:off x="512251" y="5089070"/>
              <a:ext cx="691897" cy="146004"/>
            </a:xfrm>
            <a:prstGeom prst="line">
              <a:avLst/>
            </a:prstGeom>
            <a:noFill/>
            <a:ln w="28575" cap="rnd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13" name="Группа 312"/>
          <p:cNvGrpSpPr/>
          <p:nvPr/>
        </p:nvGrpSpPr>
        <p:grpSpPr>
          <a:xfrm>
            <a:off x="2509836" y="1640376"/>
            <a:ext cx="622300" cy="1284432"/>
            <a:chOff x="2509836" y="1538776"/>
            <a:chExt cx="622300" cy="1284432"/>
          </a:xfrm>
        </p:grpSpPr>
        <p:grpSp>
          <p:nvGrpSpPr>
            <p:cNvPr id="311" name="Группа 310"/>
            <p:cNvGrpSpPr/>
            <p:nvPr/>
          </p:nvGrpSpPr>
          <p:grpSpPr>
            <a:xfrm>
              <a:off x="2513923" y="1848369"/>
              <a:ext cx="364281" cy="974839"/>
              <a:chOff x="4728599" y="4352991"/>
              <a:chExt cx="364281" cy="974839"/>
            </a:xfrm>
          </p:grpSpPr>
          <p:grpSp>
            <p:nvGrpSpPr>
              <p:cNvPr id="309" name="Группа 308"/>
              <p:cNvGrpSpPr/>
              <p:nvPr/>
            </p:nvGrpSpPr>
            <p:grpSpPr>
              <a:xfrm>
                <a:off x="4728599" y="4352991"/>
                <a:ext cx="364281" cy="974839"/>
                <a:chOff x="4772142" y="4556191"/>
                <a:chExt cx="364281" cy="974839"/>
              </a:xfrm>
            </p:grpSpPr>
            <p:sp>
              <p:nvSpPr>
                <p:cNvPr id="300" name="Line 55"/>
                <p:cNvSpPr>
                  <a:spLocks noChangeShapeType="1"/>
                </p:cNvSpPr>
                <p:nvPr/>
              </p:nvSpPr>
              <p:spPr bwMode="auto">
                <a:xfrm flipH="1">
                  <a:off x="4936400" y="4643935"/>
                  <a:ext cx="0" cy="887095"/>
                </a:xfrm>
                <a:prstGeom prst="line">
                  <a:avLst/>
                </a:prstGeom>
                <a:noFill/>
                <a:ln w="28575">
                  <a:solidFill>
                    <a:srgbClr val="C00000"/>
                  </a:solidFill>
                  <a:prstDash val="dash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grpSp>
              <p:nvGrpSpPr>
                <p:cNvPr id="301" name="Группа 300"/>
                <p:cNvGrpSpPr>
                  <a:grpSpLocks noChangeAspect="1"/>
                </p:cNvGrpSpPr>
                <p:nvPr/>
              </p:nvGrpSpPr>
              <p:grpSpPr>
                <a:xfrm>
                  <a:off x="4772142" y="4556191"/>
                  <a:ext cx="364281" cy="359594"/>
                  <a:chOff x="803174" y="4892407"/>
                  <a:chExt cx="520402" cy="513703"/>
                </a:xfrm>
              </p:grpSpPr>
              <p:cxnSp>
                <p:nvCxnSpPr>
                  <p:cNvPr id="302" name="Прямая соединительная линия 301"/>
                  <p:cNvCxnSpPr/>
                  <p:nvPr/>
                </p:nvCxnSpPr>
                <p:spPr bwMode="auto">
                  <a:xfrm rot="16200000" flipH="1">
                    <a:off x="1143055" y="5217184"/>
                    <a:ext cx="359305" cy="1737"/>
                  </a:xfrm>
                  <a:prstGeom prst="line">
                    <a:avLst/>
                  </a:prstGeom>
                  <a:noFill/>
                  <a:ln w="28575" cap="rnd" cmpd="sng" algn="ctr">
                    <a:solidFill>
                      <a:srgbClr val="C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303" name="Прямая соединительная линия 302"/>
                  <p:cNvCxnSpPr/>
                  <p:nvPr/>
                </p:nvCxnSpPr>
                <p:spPr bwMode="auto">
                  <a:xfrm rot="5400000">
                    <a:off x="857596" y="5218400"/>
                    <a:ext cx="364013" cy="3396"/>
                  </a:xfrm>
                  <a:prstGeom prst="line">
                    <a:avLst/>
                  </a:prstGeom>
                  <a:noFill/>
                  <a:ln w="28575" cap="rnd" cmpd="sng" algn="ctr">
                    <a:solidFill>
                      <a:srgbClr val="C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304" name="Прямая соединительная линия 303"/>
                  <p:cNvCxnSpPr/>
                  <p:nvPr/>
                </p:nvCxnSpPr>
                <p:spPr bwMode="auto">
                  <a:xfrm rot="16200000" flipH="1">
                    <a:off x="623175" y="5072406"/>
                    <a:ext cx="359998" cy="0"/>
                  </a:xfrm>
                  <a:prstGeom prst="line">
                    <a:avLst/>
                  </a:prstGeom>
                  <a:noFill/>
                  <a:ln w="28575" cap="rnd" cmpd="sng" algn="ctr">
                    <a:solidFill>
                      <a:srgbClr val="C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306" name="Прямая соединительная линия 305"/>
                  <p:cNvCxnSpPr/>
                  <p:nvPr/>
                </p:nvCxnSpPr>
                <p:spPr bwMode="auto">
                  <a:xfrm>
                    <a:off x="1033187" y="5406110"/>
                    <a:ext cx="287056" cy="0"/>
                  </a:xfrm>
                  <a:prstGeom prst="line">
                    <a:avLst/>
                  </a:prstGeom>
                  <a:noFill/>
                  <a:ln w="28575" cap="rnd" cmpd="sng" algn="ctr">
                    <a:solidFill>
                      <a:srgbClr val="C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307" name="Прямая соединительная линия 306"/>
                  <p:cNvCxnSpPr/>
                  <p:nvPr/>
                </p:nvCxnSpPr>
                <p:spPr bwMode="auto">
                  <a:xfrm>
                    <a:off x="1041299" y="5031286"/>
                    <a:ext cx="272140" cy="629"/>
                  </a:xfrm>
                  <a:prstGeom prst="line">
                    <a:avLst/>
                  </a:prstGeom>
                  <a:noFill/>
                  <a:ln w="28575" cap="rnd" cmpd="sng" algn="ctr">
                    <a:solidFill>
                      <a:srgbClr val="C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308" name="Прямая соединительная линия 307"/>
                  <p:cNvCxnSpPr/>
                  <p:nvPr/>
                </p:nvCxnSpPr>
                <p:spPr bwMode="auto">
                  <a:xfrm>
                    <a:off x="821152" y="4895067"/>
                    <a:ext cx="207779" cy="141635"/>
                  </a:xfrm>
                  <a:prstGeom prst="line">
                    <a:avLst/>
                  </a:prstGeom>
                  <a:noFill/>
                  <a:ln w="28575" cap="rnd" cmpd="sng" algn="ctr">
                    <a:solidFill>
                      <a:srgbClr val="C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335" name="Прямая соединительная линия 334"/>
                  <p:cNvCxnSpPr/>
                  <p:nvPr/>
                </p:nvCxnSpPr>
                <p:spPr bwMode="auto">
                  <a:xfrm>
                    <a:off x="807545" y="5252252"/>
                    <a:ext cx="207779" cy="141635"/>
                  </a:xfrm>
                  <a:prstGeom prst="line">
                    <a:avLst/>
                  </a:prstGeom>
                  <a:noFill/>
                  <a:ln w="28575" cap="rnd" cmpd="sng" algn="ctr">
                    <a:solidFill>
                      <a:srgbClr val="C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310" name="Oval 68"/>
              <p:cNvSpPr>
                <a:spLocks noChangeArrowheads="1"/>
              </p:cNvSpPr>
              <p:nvPr/>
            </p:nvSpPr>
            <p:spPr bwMode="auto">
              <a:xfrm>
                <a:off x="4876640" y="4435725"/>
                <a:ext cx="29687" cy="3143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312" name="Text Box 160"/>
            <p:cNvSpPr txBox="1">
              <a:spLocks noChangeArrowheads="1"/>
            </p:cNvSpPr>
            <p:nvPr/>
          </p:nvSpPr>
          <p:spPr bwMode="auto">
            <a:xfrm>
              <a:off x="2509836" y="1538776"/>
              <a:ext cx="62230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just">
                <a:spcBef>
                  <a:spcPct val="50000"/>
                </a:spcBef>
              </a:pPr>
              <a:r>
                <a:rPr lang="en-US" sz="2400" i="0" dirty="0" smtClean="0">
                  <a:solidFill>
                    <a:schemeClr val="tx2"/>
                  </a:solidFill>
                  <a:latin typeface="Arial" charset="0"/>
                </a:rPr>
                <a:t>K</a:t>
              </a:r>
              <a:endParaRPr lang="ru-RU" sz="2400" i="0" dirty="0">
                <a:solidFill>
                  <a:schemeClr val="tx2"/>
                </a:solidFill>
                <a:latin typeface="Arial" charset="0"/>
              </a:endParaRPr>
            </a:p>
          </p:txBody>
        </p:sp>
      </p:grpSp>
      <p:grpSp>
        <p:nvGrpSpPr>
          <p:cNvPr id="314" name="Группа 313"/>
          <p:cNvGrpSpPr/>
          <p:nvPr/>
        </p:nvGrpSpPr>
        <p:grpSpPr>
          <a:xfrm flipV="1">
            <a:off x="2439193" y="2940312"/>
            <a:ext cx="622300" cy="1260620"/>
            <a:chOff x="2438399" y="1562588"/>
            <a:chExt cx="622300" cy="1260620"/>
          </a:xfrm>
        </p:grpSpPr>
        <p:grpSp>
          <p:nvGrpSpPr>
            <p:cNvPr id="315" name="Группа 310"/>
            <p:cNvGrpSpPr/>
            <p:nvPr/>
          </p:nvGrpSpPr>
          <p:grpSpPr>
            <a:xfrm>
              <a:off x="2575718" y="1849533"/>
              <a:ext cx="302562" cy="973675"/>
              <a:chOff x="4790394" y="4354155"/>
              <a:chExt cx="302562" cy="973675"/>
            </a:xfrm>
          </p:grpSpPr>
          <p:grpSp>
            <p:nvGrpSpPr>
              <p:cNvPr id="317" name="Группа 308"/>
              <p:cNvGrpSpPr/>
              <p:nvPr/>
            </p:nvGrpSpPr>
            <p:grpSpPr>
              <a:xfrm>
                <a:off x="4790394" y="4354155"/>
                <a:ext cx="302562" cy="973675"/>
                <a:chOff x="4833937" y="4557355"/>
                <a:chExt cx="302562" cy="973675"/>
              </a:xfrm>
            </p:grpSpPr>
            <p:sp>
              <p:nvSpPr>
                <p:cNvPr id="319" name="Line 55"/>
                <p:cNvSpPr>
                  <a:spLocks noChangeShapeType="1"/>
                </p:cNvSpPr>
                <p:nvPr/>
              </p:nvSpPr>
              <p:spPr bwMode="auto">
                <a:xfrm flipH="1">
                  <a:off x="4936400" y="4643935"/>
                  <a:ext cx="0" cy="887095"/>
                </a:xfrm>
                <a:prstGeom prst="line">
                  <a:avLst/>
                </a:prstGeom>
                <a:noFill/>
                <a:ln w="28575">
                  <a:solidFill>
                    <a:srgbClr val="C00000"/>
                  </a:solidFill>
                  <a:prstDash val="dash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grpSp>
              <p:nvGrpSpPr>
                <p:cNvPr id="320" name="Группа 300"/>
                <p:cNvGrpSpPr>
                  <a:grpSpLocks noChangeAspect="1"/>
                </p:cNvGrpSpPr>
                <p:nvPr/>
              </p:nvGrpSpPr>
              <p:grpSpPr>
                <a:xfrm>
                  <a:off x="4833937" y="4557355"/>
                  <a:ext cx="302562" cy="358450"/>
                  <a:chOff x="891380" y="4894044"/>
                  <a:chExt cx="432196" cy="512066"/>
                </a:xfrm>
              </p:grpSpPr>
              <p:cxnSp>
                <p:nvCxnSpPr>
                  <p:cNvPr id="321" name="Прямая соединительная линия 320"/>
                  <p:cNvCxnSpPr/>
                  <p:nvPr/>
                </p:nvCxnSpPr>
                <p:spPr bwMode="auto">
                  <a:xfrm rot="16200000" flipH="1">
                    <a:off x="1143055" y="5217184"/>
                    <a:ext cx="359305" cy="1737"/>
                  </a:xfrm>
                  <a:prstGeom prst="line">
                    <a:avLst/>
                  </a:prstGeom>
                  <a:noFill/>
                  <a:ln w="28575" cap="rnd" cmpd="sng" algn="ctr">
                    <a:solidFill>
                      <a:srgbClr val="C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322" name="Прямая соединительная линия 321"/>
                  <p:cNvCxnSpPr/>
                  <p:nvPr/>
                </p:nvCxnSpPr>
                <p:spPr bwMode="auto">
                  <a:xfrm rot="5400000">
                    <a:off x="857596" y="5218400"/>
                    <a:ext cx="364013" cy="3396"/>
                  </a:xfrm>
                  <a:prstGeom prst="line">
                    <a:avLst/>
                  </a:prstGeom>
                  <a:noFill/>
                  <a:ln w="28575" cap="rnd" cmpd="sng" algn="ctr">
                    <a:solidFill>
                      <a:srgbClr val="C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323" name="Прямая соединительная линия 322"/>
                  <p:cNvCxnSpPr/>
                  <p:nvPr/>
                </p:nvCxnSpPr>
                <p:spPr bwMode="auto">
                  <a:xfrm rot="16200000" flipH="1">
                    <a:off x="715015" y="5086013"/>
                    <a:ext cx="359999" cy="0"/>
                  </a:xfrm>
                  <a:prstGeom prst="line">
                    <a:avLst/>
                  </a:prstGeom>
                  <a:noFill/>
                  <a:ln w="28575" cap="rnd" cmpd="sng" algn="ctr">
                    <a:solidFill>
                      <a:srgbClr val="C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325" name="Прямая соединительная линия 324"/>
                  <p:cNvCxnSpPr/>
                  <p:nvPr/>
                </p:nvCxnSpPr>
                <p:spPr bwMode="auto">
                  <a:xfrm>
                    <a:off x="1033187" y="5406110"/>
                    <a:ext cx="287056" cy="0"/>
                  </a:xfrm>
                  <a:prstGeom prst="line">
                    <a:avLst/>
                  </a:prstGeom>
                  <a:noFill/>
                  <a:ln w="28575" cap="rnd" cmpd="sng" algn="ctr">
                    <a:solidFill>
                      <a:srgbClr val="C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326" name="Прямая соединительная линия 325"/>
                  <p:cNvCxnSpPr/>
                  <p:nvPr/>
                </p:nvCxnSpPr>
                <p:spPr bwMode="auto">
                  <a:xfrm>
                    <a:off x="1041299" y="5031286"/>
                    <a:ext cx="272140" cy="629"/>
                  </a:xfrm>
                  <a:prstGeom prst="line">
                    <a:avLst/>
                  </a:prstGeom>
                  <a:noFill/>
                  <a:ln w="28575" cap="rnd" cmpd="sng" algn="ctr">
                    <a:solidFill>
                      <a:srgbClr val="C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327" name="Прямая соединительная линия 326"/>
                  <p:cNvCxnSpPr/>
                  <p:nvPr/>
                </p:nvCxnSpPr>
                <p:spPr bwMode="auto">
                  <a:xfrm rot="16200000" flipH="1">
                    <a:off x="888824" y="4896600"/>
                    <a:ext cx="142664" cy="137551"/>
                  </a:xfrm>
                  <a:prstGeom prst="line">
                    <a:avLst/>
                  </a:prstGeom>
                  <a:noFill/>
                  <a:ln w="28575" cap="rnd" cmpd="sng" algn="ctr">
                    <a:solidFill>
                      <a:srgbClr val="C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333" name="Прямая соединительная линия 332"/>
                  <p:cNvCxnSpPr/>
                  <p:nvPr/>
                </p:nvCxnSpPr>
                <p:spPr bwMode="auto">
                  <a:xfrm rot="16200000" flipH="1">
                    <a:off x="892225" y="5260586"/>
                    <a:ext cx="142664" cy="137551"/>
                  </a:xfrm>
                  <a:prstGeom prst="line">
                    <a:avLst/>
                  </a:prstGeom>
                  <a:noFill/>
                  <a:ln w="28575" cap="rnd" cmpd="sng" algn="ctr">
                    <a:solidFill>
                      <a:srgbClr val="C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318" name="Oval 68"/>
              <p:cNvSpPr>
                <a:spLocks noChangeArrowheads="1"/>
              </p:cNvSpPr>
              <p:nvPr/>
            </p:nvSpPr>
            <p:spPr bwMode="auto">
              <a:xfrm>
                <a:off x="4876640" y="4435725"/>
                <a:ext cx="29687" cy="31432"/>
              </a:xfrm>
              <a:prstGeom prst="ellipse">
                <a:avLst/>
              </a:prstGeom>
              <a:solidFill>
                <a:srgbClr val="FF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316" name="Text Box 160"/>
            <p:cNvSpPr txBox="1">
              <a:spLocks noChangeArrowheads="1"/>
            </p:cNvSpPr>
            <p:nvPr/>
          </p:nvSpPr>
          <p:spPr bwMode="auto">
            <a:xfrm>
              <a:off x="2438399" y="1562588"/>
              <a:ext cx="62230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just">
                <a:spcBef>
                  <a:spcPct val="50000"/>
                </a:spcBef>
              </a:pPr>
              <a:endParaRPr lang="ru-RU" sz="2400" i="0" dirty="0">
                <a:solidFill>
                  <a:schemeClr val="tx2"/>
                </a:solidFill>
                <a:latin typeface="Arial" charset="0"/>
              </a:endParaRPr>
            </a:p>
          </p:txBody>
        </p:sp>
      </p:grpSp>
      <p:graphicFrame>
        <p:nvGraphicFramePr>
          <p:cNvPr id="2" name="Object 79"/>
          <p:cNvGraphicFramePr>
            <a:graphicFrameLocks noChangeAspect="1"/>
          </p:cNvGraphicFramePr>
          <p:nvPr/>
        </p:nvGraphicFramePr>
        <p:xfrm>
          <a:off x="4317093" y="4286252"/>
          <a:ext cx="4464050" cy="1716088"/>
        </p:xfrm>
        <a:graphic>
          <a:graphicData uri="http://schemas.openxmlformats.org/presentationml/2006/ole">
            <p:oleObj spid="_x0000_s132175" name="Формула" r:id="rId9" imgW="1841400" imgH="711000" progId="Equation.3">
              <p:embed/>
            </p:oleObj>
          </a:graphicData>
        </a:graphic>
      </p:graphicFrame>
      <p:sp>
        <p:nvSpPr>
          <p:cNvPr id="328" name="Rectangle 110"/>
          <p:cNvSpPr>
            <a:spLocks noChangeArrowheads="1"/>
          </p:cNvSpPr>
          <p:nvPr/>
        </p:nvSpPr>
        <p:spPr bwMode="auto">
          <a:xfrm>
            <a:off x="5072741" y="3410503"/>
            <a:ext cx="36866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Точки </a:t>
            </a:r>
            <a:r>
              <a:rPr lang="en-US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K, O, Q </a:t>
            </a: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лежат на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одном</a:t>
            </a: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перпендикуляре.</a:t>
            </a:r>
            <a:endParaRPr lang="ru-RU" sz="28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grpSp>
        <p:nvGrpSpPr>
          <p:cNvPr id="267" name="Группа 266"/>
          <p:cNvGrpSpPr/>
          <p:nvPr/>
        </p:nvGrpSpPr>
        <p:grpSpPr>
          <a:xfrm>
            <a:off x="682625" y="1502342"/>
            <a:ext cx="4002406" cy="2829559"/>
            <a:chOff x="682625" y="1400742"/>
            <a:chExt cx="4002406" cy="2829559"/>
          </a:xfrm>
        </p:grpSpPr>
        <p:sp>
          <p:nvSpPr>
            <p:cNvPr id="132162" name="Oval 66"/>
            <p:cNvSpPr>
              <a:spLocks noChangeArrowheads="1"/>
            </p:cNvSpPr>
            <p:nvPr/>
          </p:nvSpPr>
          <p:spPr bwMode="auto">
            <a:xfrm>
              <a:off x="2816543" y="2290218"/>
              <a:ext cx="31433" cy="31432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163" name="Oval 67"/>
            <p:cNvSpPr>
              <a:spLocks noChangeArrowheads="1"/>
            </p:cNvSpPr>
            <p:nvPr/>
          </p:nvSpPr>
          <p:spPr bwMode="auto">
            <a:xfrm>
              <a:off x="2830036" y="1400742"/>
              <a:ext cx="31433" cy="31432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164" name="Oval 68"/>
            <p:cNvSpPr>
              <a:spLocks noChangeArrowheads="1"/>
            </p:cNvSpPr>
            <p:nvPr/>
          </p:nvSpPr>
          <p:spPr bwMode="auto">
            <a:xfrm>
              <a:off x="4652803" y="1973512"/>
              <a:ext cx="29687" cy="31432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165" name="Oval 69"/>
            <p:cNvSpPr>
              <a:spLocks noChangeArrowheads="1"/>
            </p:cNvSpPr>
            <p:nvPr/>
          </p:nvSpPr>
          <p:spPr bwMode="auto">
            <a:xfrm>
              <a:off x="4653598" y="2864734"/>
              <a:ext cx="31433" cy="31432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167" name="Oval 71"/>
            <p:cNvSpPr>
              <a:spLocks noChangeArrowheads="1"/>
            </p:cNvSpPr>
            <p:nvPr/>
          </p:nvSpPr>
          <p:spPr bwMode="auto">
            <a:xfrm>
              <a:off x="2526665" y="3311774"/>
              <a:ext cx="31433" cy="31432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170" name="Oval 74"/>
            <p:cNvSpPr>
              <a:spLocks noChangeArrowheads="1"/>
            </p:cNvSpPr>
            <p:nvPr/>
          </p:nvSpPr>
          <p:spPr bwMode="auto">
            <a:xfrm>
              <a:off x="4646613" y="3747067"/>
              <a:ext cx="31433" cy="31432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169" name="Oval 73"/>
            <p:cNvSpPr>
              <a:spLocks noChangeArrowheads="1"/>
            </p:cNvSpPr>
            <p:nvPr/>
          </p:nvSpPr>
          <p:spPr bwMode="auto">
            <a:xfrm>
              <a:off x="2519680" y="4198869"/>
              <a:ext cx="31433" cy="31432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171" name="Oval 75"/>
            <p:cNvSpPr>
              <a:spLocks noChangeArrowheads="1"/>
            </p:cNvSpPr>
            <p:nvPr/>
          </p:nvSpPr>
          <p:spPr bwMode="auto">
            <a:xfrm>
              <a:off x="682625" y="3626099"/>
              <a:ext cx="31433" cy="31432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168" name="Oval 72"/>
            <p:cNvSpPr>
              <a:spLocks noChangeArrowheads="1"/>
            </p:cNvSpPr>
            <p:nvPr/>
          </p:nvSpPr>
          <p:spPr bwMode="auto">
            <a:xfrm>
              <a:off x="691356" y="2739004"/>
              <a:ext cx="31433" cy="31432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172" name="Oval 76"/>
            <p:cNvSpPr>
              <a:spLocks noChangeArrowheads="1"/>
            </p:cNvSpPr>
            <p:nvPr/>
          </p:nvSpPr>
          <p:spPr bwMode="auto">
            <a:xfrm>
              <a:off x="688816" y="1849528"/>
              <a:ext cx="31433" cy="31432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38" name="Группа 337"/>
          <p:cNvGrpSpPr/>
          <p:nvPr/>
        </p:nvGrpSpPr>
        <p:grpSpPr>
          <a:xfrm>
            <a:off x="705416" y="1976778"/>
            <a:ext cx="1973490" cy="1844336"/>
            <a:chOff x="705416" y="1875178"/>
            <a:chExt cx="1973490" cy="1844336"/>
          </a:xfrm>
        </p:grpSpPr>
        <p:sp>
          <p:nvSpPr>
            <p:cNvPr id="336" name="Line 50"/>
            <p:cNvSpPr>
              <a:spLocks noChangeShapeType="1"/>
            </p:cNvSpPr>
            <p:nvPr/>
          </p:nvSpPr>
          <p:spPr bwMode="auto">
            <a:xfrm>
              <a:off x="705416" y="1875178"/>
              <a:ext cx="0" cy="178718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7" name="Line 50"/>
            <p:cNvSpPr>
              <a:spLocks noChangeShapeType="1"/>
            </p:cNvSpPr>
            <p:nvPr/>
          </p:nvSpPr>
          <p:spPr bwMode="auto">
            <a:xfrm>
              <a:off x="2676525" y="1964532"/>
              <a:ext cx="2381" cy="175498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32173" name="Oval 77"/>
          <p:cNvSpPr>
            <a:spLocks noChangeArrowheads="1"/>
          </p:cNvSpPr>
          <p:nvPr/>
        </p:nvSpPr>
        <p:spPr bwMode="auto">
          <a:xfrm>
            <a:off x="2661126" y="2919185"/>
            <a:ext cx="31433" cy="31432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3" name="Object 80"/>
          <p:cNvGraphicFramePr>
            <a:graphicFrameLocks noChangeAspect="1"/>
          </p:cNvGraphicFramePr>
          <p:nvPr/>
        </p:nvGraphicFramePr>
        <p:xfrm>
          <a:off x="4626427" y="4357689"/>
          <a:ext cx="3910013" cy="1716087"/>
        </p:xfrm>
        <a:graphic>
          <a:graphicData uri="http://schemas.openxmlformats.org/presentationml/2006/ole">
            <p:oleObj spid="_x0000_s132176" name="Формула" r:id="rId10" imgW="1612800" imgH="711000" progId="Equation.3">
              <p:embed/>
            </p:oleObj>
          </a:graphicData>
        </a:graphic>
      </p:graphicFrame>
      <p:sp>
        <p:nvSpPr>
          <p:cNvPr id="339" name="AutoShape 224"/>
          <p:cNvSpPr>
            <a:spLocks noChangeArrowheads="1"/>
          </p:cNvSpPr>
          <p:nvPr/>
        </p:nvSpPr>
        <p:spPr bwMode="auto">
          <a:xfrm rot="5400000">
            <a:off x="6509203" y="4385578"/>
            <a:ext cx="685800" cy="4318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aphicFrame>
        <p:nvGraphicFramePr>
          <p:cNvPr id="90" name="Object 24"/>
          <p:cNvGraphicFramePr>
            <a:graphicFrameLocks noChangeAspect="1"/>
          </p:cNvGraphicFramePr>
          <p:nvPr/>
        </p:nvGraphicFramePr>
        <p:xfrm>
          <a:off x="5091113" y="4823279"/>
          <a:ext cx="3570287" cy="1341438"/>
        </p:xfrm>
        <a:graphic>
          <a:graphicData uri="http://schemas.openxmlformats.org/presentationml/2006/ole">
            <p:oleObj spid="_x0000_s132131" name="Формула" r:id="rId11" imgW="1473120" imgH="558720" progId="Equation.3">
              <p:embed/>
            </p:oleObj>
          </a:graphicData>
        </a:graphic>
      </p:graphicFrame>
      <p:cxnSp>
        <p:nvCxnSpPr>
          <p:cNvPr id="179" name="Прямая со стрелкой 178"/>
          <p:cNvCxnSpPr/>
          <p:nvPr/>
        </p:nvCxnSpPr>
        <p:spPr bwMode="auto">
          <a:xfrm>
            <a:off x="1879601" y="805546"/>
            <a:ext cx="5145313" cy="65311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graphicFrame>
        <p:nvGraphicFramePr>
          <p:cNvPr id="4" name="Object 24"/>
          <p:cNvGraphicFramePr>
            <a:graphicFrameLocks noChangeAspect="1"/>
          </p:cNvGraphicFramePr>
          <p:nvPr/>
        </p:nvGraphicFramePr>
        <p:xfrm>
          <a:off x="4967061" y="1502909"/>
          <a:ext cx="3892550" cy="1711325"/>
        </p:xfrm>
        <a:graphic>
          <a:graphicData uri="http://schemas.openxmlformats.org/presentationml/2006/ole">
            <p:oleObj spid="_x0000_s132177" name="Формула" r:id="rId12" imgW="1612800" imgH="711000" progId="Equation.3">
              <p:embed/>
            </p:oleObj>
          </a:graphicData>
        </a:graphic>
      </p:graphicFrame>
      <p:sp>
        <p:nvSpPr>
          <p:cNvPr id="192" name="Rectangle 110"/>
          <p:cNvSpPr>
            <a:spLocks noChangeArrowheads="1"/>
          </p:cNvSpPr>
          <p:nvPr/>
        </p:nvSpPr>
        <p:spPr bwMode="auto">
          <a:xfrm>
            <a:off x="5791199" y="834216"/>
            <a:ext cx="19013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Дан куб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graphicFrame>
        <p:nvGraphicFramePr>
          <p:cNvPr id="205" name="Object 24"/>
          <p:cNvGraphicFramePr>
            <a:graphicFrameLocks noChangeAspect="1"/>
          </p:cNvGraphicFramePr>
          <p:nvPr/>
        </p:nvGraphicFramePr>
        <p:xfrm>
          <a:off x="5317444" y="1476602"/>
          <a:ext cx="1731962" cy="733425"/>
        </p:xfrm>
        <a:graphic>
          <a:graphicData uri="http://schemas.openxmlformats.org/presentationml/2006/ole">
            <p:oleObj spid="_x0000_s132100" name="Формула" r:id="rId13" imgW="596880" imgH="253800" progId="Equation.3">
              <p:embed/>
            </p:oleObj>
          </a:graphicData>
        </a:graphic>
      </p:graphicFrame>
      <p:graphicFrame>
        <p:nvGraphicFramePr>
          <p:cNvPr id="13" name="Object 82"/>
          <p:cNvGraphicFramePr>
            <a:graphicFrameLocks noChangeAspect="1"/>
          </p:cNvGraphicFramePr>
          <p:nvPr/>
        </p:nvGraphicFramePr>
        <p:xfrm>
          <a:off x="7114043" y="1629909"/>
          <a:ext cx="1754187" cy="579437"/>
        </p:xfrm>
        <a:graphic>
          <a:graphicData uri="http://schemas.openxmlformats.org/presentationml/2006/ole">
            <p:oleObj spid="_x0000_s132178" name="Формула" r:id="rId14" imgW="723600" imgH="24120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5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00"/>
                            </p:stCondLst>
                            <p:childTnLst>
                              <p:par>
                                <p:cTn id="1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000"/>
                            </p:stCondLst>
                            <p:childTnLst>
                              <p:par>
                                <p:cTn id="19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5000"/>
                            </p:stCondLst>
                            <p:childTnLst>
                              <p:par>
                                <p:cTn id="2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2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1.79191E-6 C -0.01302 0.04994 -0.06927 0.22821 -0.08455 0.29965 C -0.09965 0.37202 -0.07691 0.40856 -0.0908 0.43122 C -0.10486 0.45387 -0.13437 0.41804 -0.16701 0.43561 C -0.19983 0.45318 -0.23733 0.52809 -0.28767 0.53665 C -0.33767 0.54567 -0.43229 0.48208 -0.4684 0.48833 C -0.50451 0.49434 -0.49722 0.55676 -0.50486 0.57457 " pathEditMode="relative" rAng="0" ptsTypes="aaaaaaa">
                                      <p:cBhvr>
                                        <p:cTn id="224" dur="2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" y="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9000"/>
                            </p:stCondLst>
                            <p:childTnLst>
                              <p:par>
                                <p:cTn id="2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4" dur="2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000"/>
                            </p:stCondLst>
                            <p:childTnLst>
                              <p:par>
                                <p:cTn id="2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99" grpId="0" animBg="1"/>
      <p:bldP spid="151" grpId="0" animBg="1"/>
      <p:bldP spid="11" grpId="0"/>
      <p:bldP spid="212" grpId="0" animBg="1"/>
      <p:bldP spid="212" grpId="1" animBg="1"/>
      <p:bldP spid="124" grpId="0" animBg="1"/>
      <p:bldP spid="120" grpId="0"/>
      <p:bldP spid="216" grpId="0"/>
      <p:bldP spid="217" grpId="0"/>
      <p:bldP spid="249" grpId="0"/>
      <p:bldP spid="328" grpId="0"/>
      <p:bldP spid="339" grpId="0" animBg="1"/>
      <p:bldP spid="19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203200" y="189140"/>
            <a:ext cx="8745084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9089" name="Rectangle 4"/>
          <p:cNvSpPr>
            <a:spLocks noChangeArrowheads="1"/>
          </p:cNvSpPr>
          <p:nvPr/>
        </p:nvSpPr>
        <p:spPr bwMode="auto">
          <a:xfrm>
            <a:off x="268968" y="1296965"/>
            <a:ext cx="861377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en-US" sz="1800" i="0" dirty="0" smtClean="0">
                <a:solidFill>
                  <a:schemeClr val="tx1"/>
                </a:solidFill>
                <a:hlinkClick r:id="rId3"/>
              </a:rPr>
              <a:t>http://www.alleng.ru/d/math/math442.htm</a:t>
            </a:r>
            <a:r>
              <a:rPr lang="ru-RU" sz="1800" i="0" dirty="0" smtClean="0">
                <a:solidFill>
                  <a:schemeClr val="tx1"/>
                </a:solidFill>
              </a:rPr>
              <a:t> </a:t>
            </a:r>
            <a:r>
              <a:rPr lang="en-US" sz="1800" i="0" dirty="0" smtClean="0">
                <a:solidFill>
                  <a:schemeClr val="tx1"/>
                </a:solidFill>
              </a:rPr>
              <a:t> </a:t>
            </a:r>
            <a:endParaRPr lang="ru-RU" sz="1800" i="0" dirty="0" smtClean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latin typeface="Arial" charset="0"/>
              </a:rPr>
              <a:t>Открытый </a:t>
            </a:r>
            <a:r>
              <a:rPr lang="ru-RU" sz="1800" i="0" dirty="0">
                <a:latin typeface="Arial" charset="0"/>
              </a:rPr>
              <a:t>банк заданий по математике </a:t>
            </a:r>
            <a:r>
              <a:rPr lang="en-US" sz="1800" i="0" smtClean="0">
                <a:solidFill>
                  <a:schemeClr val="tx1"/>
                </a:solidFill>
                <a:hlinkClick r:id="rId4"/>
              </a:rPr>
              <a:t>http://www.mathege.ru:8080/or/ege/ShowProblems.html?posMask=256&amp;showProto=true</a:t>
            </a:r>
            <a:r>
              <a:rPr lang="ru-RU" sz="1800" i="0" dirty="0" smtClean="0">
                <a:solidFill>
                  <a:schemeClr val="tx1"/>
                </a:solidFill>
              </a:rPr>
              <a:t> </a:t>
            </a:r>
            <a:endParaRPr lang="ru-RU" sz="1800" i="0" dirty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solidFill>
                  <a:schemeClr val="tx1"/>
                </a:solidFill>
                <a:hlinkClick r:id="rId5"/>
              </a:rPr>
              <a:t>http</a:t>
            </a:r>
            <a:r>
              <a:rPr lang="ru-RU" sz="1800" i="0" dirty="0">
                <a:solidFill>
                  <a:schemeClr val="tx1"/>
                </a:solidFill>
                <a:hlinkClick r:id="rId5"/>
              </a:rPr>
              <a:t>://office.</a:t>
            </a:r>
            <a:r>
              <a:rPr lang="ru-RU" sz="1800" i="0" dirty="0">
                <a:solidFill>
                  <a:srgbClr val="002060"/>
                </a:solidFill>
                <a:hlinkClick r:id="rId5"/>
              </a:rPr>
              <a:t>microsoft.com/ru-r</a:t>
            </a:r>
            <a:r>
              <a:rPr lang="ru-RU" sz="1800" i="0" dirty="0">
                <a:solidFill>
                  <a:schemeClr val="tx1"/>
                </a:solidFill>
                <a:hlinkClick r:id="rId5"/>
              </a:rPr>
              <a:t>u/images/MC900434393.aspx</a:t>
            </a:r>
            <a:r>
              <a:rPr lang="ru-RU" sz="1800" i="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9090" name="Rectangle 5"/>
          <p:cNvSpPr>
            <a:spLocks noChangeArrowheads="1"/>
          </p:cNvSpPr>
          <p:nvPr/>
        </p:nvSpPr>
        <p:spPr bwMode="auto">
          <a:xfrm>
            <a:off x="1782990" y="378052"/>
            <a:ext cx="6110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 pitchFamily="18" charset="0"/>
              </a:rPr>
              <a:t>Литература и Интернет-ресурсы</a:t>
            </a:r>
          </a:p>
        </p:txBody>
      </p:sp>
      <p:sp>
        <p:nvSpPr>
          <p:cNvPr id="24583" name="AutoShap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 flipH="1">
            <a:off x="8145917" y="6088063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pic>
        <p:nvPicPr>
          <p:cNvPr id="89094" name="Picture 10" descr="0043439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41267" y="2515507"/>
            <a:ext cx="42386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624819" y="6009595"/>
            <a:ext cx="43973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hlinkClick r:id="rId8"/>
              </a:rPr>
              <a:t>http://larivkov-geo.ucoz.ru/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  <a:endParaRPr lang="ru-RU" sz="28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135170" name="Picture 2" descr="http://www.alleng.ru/d_images/math/442_smal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53289" y="947058"/>
            <a:ext cx="523835" cy="67854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1_Office Theme 14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000099"/>
      </a:hlink>
      <a:folHlink>
        <a:srgbClr val="333399"/>
      </a:folHlink>
    </a:clrScheme>
    <a:fontScheme name="1_Office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1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Ковальчук Л. И. В2 Тест с разбором</Template>
  <TotalTime>0</TotalTime>
  <Words>91</Words>
  <Application>Microsoft Office PowerPoint</Application>
  <PresentationFormat>Экран (4:3)</PresentationFormat>
  <Paragraphs>49</Paragraphs>
  <Slides>2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1_Office Theme</vt:lpstr>
      <vt:lpstr>Оформление по умолчанию</vt:lpstr>
      <vt:lpstr>Формула</vt:lpstr>
      <vt:lpstr>Microsoft Equation 3.0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№ 27105</dc:title>
  <dc:creator/>
  <cp:lastModifiedBy/>
  <cp:revision>286</cp:revision>
  <dcterms:created xsi:type="dcterms:W3CDTF">2010-09-05T14:23:09Z</dcterms:created>
  <dcterms:modified xsi:type="dcterms:W3CDTF">2011-10-30T07:04:42Z</dcterms:modified>
</cp:coreProperties>
</file>